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314" r:id="rId41"/>
    <p:sldId id="289" r:id="rId42"/>
    <p:sldId id="3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F"/>
    <a:srgbClr val="008FCE"/>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5256" autoAdjust="0"/>
  </p:normalViewPr>
  <p:slideViewPr>
    <p:cSldViewPr snapToGrid="0">
      <p:cViewPr varScale="1">
        <p:scale>
          <a:sx n="68" d="100"/>
          <a:sy n="68" d="100"/>
        </p:scale>
        <p:origin x="792"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pPr rtl="1"/>
          <a:r>
            <a:rPr lang="ar-SA" dirty="0"/>
            <a:t>الموافقة التنظيمية على اللقاحات</a:t>
          </a:r>
          <a:endParaRPr lang="en-GB" dirty="0"/>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dgm:spPr/>
      <dgm:t>
        <a:bodyPr/>
        <a:lstStyle/>
        <a:p>
          <a:pPr rtl="1"/>
          <a:r>
            <a:rPr lang="ar-SA" dirty="0"/>
            <a:t>رخصة الاستيراد</a:t>
          </a:r>
          <a:endParaRPr lang="en-GB" dirty="0"/>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pPr rtl="1"/>
          <a:r>
            <a:rPr lang="ar-SA" dirty="0"/>
            <a:t>طرح الدفعات</a:t>
          </a:r>
          <a:endParaRPr lang="en-GB" dirty="0"/>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pPr rtl="1"/>
          <a:r>
            <a:rPr lang="ar-SA" dirty="0"/>
            <a:t>رصد السلامة والفعالية والجودة</a:t>
          </a:r>
          <a:endParaRPr lang="en-GB" dirty="0"/>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custLinFactNeighborX="-1670" custLinFactNeighborY="-2436">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589650" y="181877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marL="0" lvl="0" indent="0" algn="ctr" defTabSz="889000" rtl="1">
            <a:lnSpc>
              <a:spcPct val="90000"/>
            </a:lnSpc>
            <a:spcBef>
              <a:spcPct val="0"/>
            </a:spcBef>
            <a:spcAft>
              <a:spcPct val="35000"/>
            </a:spcAft>
            <a:buNone/>
          </a:pPr>
          <a:r>
            <a:rPr lang="ar-SA" sz="2000" kern="1200" dirty="0"/>
            <a:t>الموافقة التنظيمية على اللقاحات</a:t>
          </a:r>
          <a:endParaRPr lang="en-GB" sz="2000" kern="1200" dirty="0"/>
        </a:p>
      </dsp:txBody>
      <dsp:txXfrm>
        <a:off x="615824" y="184495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marL="0" lvl="0" indent="0" algn="ctr" defTabSz="889000" rtl="1">
            <a:lnSpc>
              <a:spcPct val="90000"/>
            </a:lnSpc>
            <a:spcBef>
              <a:spcPct val="0"/>
            </a:spcBef>
            <a:spcAft>
              <a:spcPct val="35000"/>
            </a:spcAft>
            <a:buNone/>
          </a:pPr>
          <a:r>
            <a:rPr lang="ar-SA" sz="2000" kern="1200" dirty="0"/>
            <a:t>رخصة الاستيراد</a:t>
          </a:r>
          <a:endParaRPr lang="en-GB" sz="2000" kern="1200" dirty="0"/>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11194"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marL="0" lvl="0" indent="0" algn="ctr" defTabSz="889000" rtl="1">
            <a:lnSpc>
              <a:spcPct val="90000"/>
            </a:lnSpc>
            <a:spcBef>
              <a:spcPct val="0"/>
            </a:spcBef>
            <a:spcAft>
              <a:spcPct val="35000"/>
            </a:spcAft>
            <a:buNone/>
          </a:pPr>
          <a:r>
            <a:rPr lang="ar-SA" sz="2000" kern="1200" dirty="0"/>
            <a:t>طرح الدفعات</a:t>
          </a:r>
          <a:endParaRPr lang="en-GB" sz="2000" kern="1200" dirty="0"/>
        </a:p>
      </dsp:txBody>
      <dsp:txXfrm>
        <a:off x="5937368" y="1866721"/>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55642"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42240" rIns="142240" bIns="142240" numCol="1" spcCol="1270" anchor="ctr" anchorCtr="0">
          <a:noAutofit/>
        </a:bodyPr>
        <a:lstStyle/>
        <a:p>
          <a:pPr marL="0" lvl="0" indent="0" algn="ctr" defTabSz="889000" rtl="1">
            <a:lnSpc>
              <a:spcPct val="90000"/>
            </a:lnSpc>
            <a:spcBef>
              <a:spcPct val="0"/>
            </a:spcBef>
            <a:spcAft>
              <a:spcPct val="35000"/>
            </a:spcAft>
            <a:buNone/>
          </a:pPr>
          <a:r>
            <a:rPr lang="ar-SA" sz="2000" kern="1200" dirty="0"/>
            <a:t>رصد السلامة والفعالية والجودة</a:t>
          </a:r>
          <a:endParaRPr lang="en-GB" sz="2000" kern="1200" dirty="0"/>
        </a:p>
      </dsp:txBody>
      <dsp:txXfrm>
        <a:off x="8581816" y="1866721"/>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04-Jan-21</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04-Jan-21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اضبط التوقيت على أساس جدول أعمالك ولكن تأكد من الاحتفاظ بما يكفي من الوقت للجزء 2. وهذا الجزء هو أكثر الأجزاء أهمية في تمرين المحاكاة !!!</a:t>
            </a: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r" defTabSz="914400" rtl="1"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ar-SA"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الميسر (ميسر التمرين): </a:t>
            </a:r>
            <a:r>
              <a:rPr kumimoji="0" lang="ar-SA"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هو الشخص المسؤول عن تقديم المدخلات ورصد التقدم المحرز أثناء التمرين. والميسر هو نقطة الاتصال الأولى فيما يتعلق بأية أسئلة أو توضيحات أو طلبات</a:t>
            </a: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342900" marR="0" lvl="0" indent="-342900" algn="r" defTabSz="914400" rtl="1"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ar-SA"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المقيم: </a:t>
            </a:r>
            <a:r>
              <a:rPr kumimoji="0" lang="ar-SA"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هو الشخص الذي يجمع بيانات من التمرين ويحلل ما إذا كانت أهداف التمرين وغاياته قد تحققت. وسيتضمن عمله تقييم الأداء العام، والفعالية التشغيلية، ومراقبة الجودة، والقدرات، ونقاط القوة والضعف، ومجالات التحسين.</a:t>
            </a:r>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marR="0" lvl="0" indent="-342900" algn="r" defTabSz="914400" rtl="1"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ar-SA" sz="1200" b="1" i="0" u="none" strike="noStrike" kern="1200" cap="none" spc="0" normalizeH="0" baseline="0" noProof="0" dirty="0">
                <a:ln>
                  <a:noFill/>
                </a:ln>
                <a:solidFill>
                  <a:prstClr val="black"/>
                </a:solidFill>
                <a:effectLst/>
                <a:uLnTx/>
                <a:uFillTx/>
                <a:latin typeface="Calibri" panose="020F0502020204030204" pitchFamily="34" charset="0"/>
                <a:ea typeface="SimSun" panose="02010600030101010101" pitchFamily="2" charset="-122"/>
                <a:cs typeface="Arial" panose="020B0604020202020204" pitchFamily="34" charset="0"/>
              </a:rPr>
              <a:t>المراقب: </a:t>
            </a:r>
            <a:r>
              <a:rPr kumimoji="0" lang="ar-SA" sz="1200" b="0" i="0" u="none" strike="noStrike" kern="1200" cap="none" spc="0" normalizeH="0" baseline="0" noProof="0" dirty="0">
                <a:ln>
                  <a:noFill/>
                </a:ln>
                <a:solidFill>
                  <a:prstClr val="black"/>
                </a:solidFill>
                <a:effectLst/>
                <a:uLnTx/>
                <a:uFillTx/>
                <a:latin typeface="Calibri" panose="020F0502020204030204" pitchFamily="34" charset="0"/>
                <a:ea typeface="SimSun" panose="02010600030101010101" pitchFamily="2" charset="-122"/>
                <a:cs typeface="Arial" panose="020B0604020202020204" pitchFamily="34" charset="0"/>
              </a:rPr>
              <a:t>هو الشخص الذي يراقب التمرين. ويمكن للمراقبين تقديم ملاحظاتهم في إطار عملية التقييم، على الرغم من عدم اضطلاعهم بأي دور رسمي في إجراء التمرين.</a:t>
            </a:r>
            <a:endParaRPr lang="en-GB" sz="1200" b="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13</a:t>
            </a:fld>
            <a:endParaRPr lang="en-US"/>
          </a:p>
        </p:txBody>
      </p:sp>
    </p:spTree>
    <p:extLst>
      <p:ext uri="{BB962C8B-B14F-4D97-AF65-F5344CB8AC3E}">
        <p14:creationId xmlns:p14="http://schemas.microsoft.com/office/powerpoint/2010/main" val="212095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a:p>
        </p:txBody>
      </p:sp>
    </p:spTree>
    <p:extLst>
      <p:ext uri="{BB962C8B-B14F-4D97-AF65-F5344CB8AC3E}">
        <p14:creationId xmlns:p14="http://schemas.microsoft.com/office/powerpoint/2010/main" val="328971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41661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a:p>
        </p:txBody>
      </p:sp>
    </p:spTree>
    <p:extLst>
      <p:ext uri="{BB962C8B-B14F-4D97-AF65-F5344CB8AC3E}">
        <p14:creationId xmlns:p14="http://schemas.microsoft.com/office/powerpoint/2010/main" val="3801396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dirty="0"/>
              <a:t>ينبغي، من الناحية المثالية،  تكييف وتنفيذ المسارات والإجراءات التنظيمية التي تيسر استعداد البلدان لمواجهة حالات الطوارئ الصحية العامة، مثل جائحة "كوفيد-19"، قبل حدوث هذه الحالة الطارئة. وتشكل عملية التكيف التنظيمي عنصراً بالغ الأهمية أثناء حالات الطوارئ الصحية العامة، ومن ثم تُشجَّع السلطات الوطنية التنظيمية على تعديل نظام الرقابة التقليدي القائم على رد الفعل إلى نهج استباقي قائم على تحديد المخاطر لتسريع وصول الجمهور إلى المنتجات الطبية المنقذة للحياة. ويمكن أيضا استكشاف إمكانية تحديد الجوانب القانونية لشراء المنتجات التي لم توضع بعدُ في صورتها النهائية.</a:t>
            </a:r>
            <a:endParaRPr lang="en-US" b="0" dirty="0"/>
          </a:p>
          <a:p>
            <a:pPr algn="r" rtl="1"/>
            <a:endParaRPr lang="en-US" dirty="0"/>
          </a:p>
          <a:p>
            <a:pPr algn="r" rtl="1"/>
            <a:r>
              <a:rPr lang="ar-SA" b="1" dirty="0"/>
              <a:t>وينبغي أن تكفل الإجراءات التنظيمية الطارئة الخاصة بلقاح كوفيد-19 ما يلي:</a:t>
            </a:r>
          </a:p>
          <a:p>
            <a:pPr algn="r" rtl="1"/>
            <a:r>
              <a:rPr lang="ar-SA" b="1" dirty="0"/>
              <a:t>إجراء تقييم معجل للبيانات والأدلة يدعم اتخاذ أفضل القرارات التنظيمية بشأن الموافقة على لقاح كوفيد-19 خلال عمليات التسجيل وتغييرات /اختلافات السلالات وغيرها من التغييرات اللاحقة للموافقة. ويمكن أن يستند التقييم السريع إلى نهج الاعتماد لتيسير الموافقة؛</a:t>
            </a:r>
            <a:endParaRPr lang="en-US" b="1" dirty="0"/>
          </a:p>
          <a:p>
            <a:pPr algn="r" rtl="1"/>
            <a:r>
              <a:rPr lang="ar-SA" b="1" dirty="0"/>
              <a:t>توفير تصاريح استيراد في أقصر وقت ممكن؛ وتسريع طرح دفعات اللقاحات من أجل إعطاء لقاح كوفيد-19</a:t>
            </a:r>
            <a:r>
              <a:rPr lang="en-US" b="1" dirty="0"/>
              <a:t> </a:t>
            </a:r>
            <a:r>
              <a:rPr lang="ar-SA" b="1" dirty="0"/>
              <a:t>للفئات المستهدفة بشكل فوري.</a:t>
            </a:r>
          </a:p>
          <a:p>
            <a:pPr algn="r" rtl="1"/>
            <a:endParaRPr lang="en-US" b="1" dirty="0"/>
          </a:p>
          <a:p>
            <a:pPr algn="r" rtl="1"/>
            <a:r>
              <a:rPr lang="ar-SA" b="0" dirty="0"/>
              <a:t>وينبغي أن تكفل الإجراءات التنظيمية والإدارية المعمول بها إدارة المعلومات على نحو سليم، والتواصل والتعاون الفعالين بين مختلف فروع السلطة الوطنية التنظيمية وأصحاب المصلحة المعنيين، أي سلطات الصحة العامة - بما في ذلك مختبرات المراقبة الوطنية، والسلطات الجمركية، وكيانات المشتريات والنشر.</a:t>
            </a:r>
            <a:endParaRPr lang="en-US" b="0" dirty="0"/>
          </a:p>
          <a:p>
            <a:pPr algn="r" rtl="1"/>
            <a:r>
              <a:rPr lang="ar-SA" b="0" dirty="0"/>
              <a:t>وينبغي إنشاء نظم للاتصال وتبادل المعلومات وتنفيذها لصالح جميع أصحاب المصلحة. وينبغي أن تقوم السلطة الوطنية التنظيمية، وبرنامج التحصين الوطني وغيرهما من أصحاب المصلحة بوضع خطط لمراقبة اللقاحات أو تعزيزها وتنفيذها لرصد سلامة وفعالية لقاح (لقاحات) كوفيد-19 قيد الاستخدام.</a:t>
            </a:r>
            <a:endParaRPr lang="en-GB" b="0" dirty="0"/>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a:p>
        </p:txBody>
      </p:sp>
    </p:spTree>
    <p:extLst>
      <p:ext uri="{BB962C8B-B14F-4D97-AF65-F5344CB8AC3E}">
        <p14:creationId xmlns:p14="http://schemas.microsoft.com/office/powerpoint/2010/main" val="3184495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SA" sz="1200" b="0" i="0" u="none" strike="noStrike" kern="1200" dirty="0">
                <a:solidFill>
                  <a:schemeClr val="tx1"/>
                </a:solidFill>
                <a:effectLst/>
                <a:latin typeface="+mn-lt"/>
                <a:ea typeface="+mn-ea"/>
                <a:cs typeface="+mn-cs"/>
              </a:rPr>
              <a:t>تنظيم اللقاحات</a:t>
            </a:r>
          </a:p>
          <a:p>
            <a:pPr algn="r" rtl="1" fontAlgn="base"/>
            <a:r>
              <a:rPr lang="ar-SA" sz="1200" b="0" i="0" u="none" strike="noStrike" kern="1200" dirty="0">
                <a:solidFill>
                  <a:schemeClr val="tx1"/>
                </a:solidFill>
                <a:effectLst/>
                <a:latin typeface="+mn-lt"/>
                <a:ea typeface="+mn-ea"/>
                <a:cs typeface="+mn-cs"/>
              </a:rPr>
              <a:t>ينبغي النظر في المسائل التنظيمية المتعلقة بلقاح مرشح معين في وقت مبكر من عملية التطوير، لأن الامتثال للمتطلبات التنظيمية هو الأساس الذي يُستند إليه لإصدار الموافقة النهائية.</a:t>
            </a:r>
          </a:p>
          <a:p>
            <a:pPr algn="r" rtl="1" fontAlgn="base"/>
            <a:r>
              <a:rPr lang="ar-SA" sz="1200" b="0" i="0" u="none" strike="noStrike" kern="1200" dirty="0">
                <a:solidFill>
                  <a:schemeClr val="tx1"/>
                </a:solidFill>
                <a:effectLst/>
                <a:latin typeface="+mn-lt"/>
                <a:ea typeface="+mn-ea"/>
                <a:cs typeface="+mn-cs"/>
              </a:rPr>
              <a:t>ويوصى بشدة بإقامة حوار مع السلطة الوطنية التنظيمية المناسبة في وقت مبكر.</a:t>
            </a:r>
          </a:p>
          <a:p>
            <a:pPr algn="r" rtl="1" fontAlgn="base"/>
            <a:r>
              <a:rPr lang="ar-SA" sz="1200" b="0" i="0" u="none" strike="noStrike" kern="1200" dirty="0">
                <a:solidFill>
                  <a:schemeClr val="tx1"/>
                </a:solidFill>
                <a:effectLst/>
                <a:latin typeface="+mn-lt"/>
                <a:ea typeface="+mn-ea"/>
                <a:cs typeface="+mn-cs"/>
              </a:rPr>
              <a:t>ويمكن تقسيم تنظيم اللقاحات إلى ثلاث مراحل، هي: التطوير، والترخيص، ومرحلة ما بعد الترخيص.</a:t>
            </a:r>
          </a:p>
          <a:p>
            <a:pPr algn="r" rtl="1" fontAlgn="base"/>
            <a:r>
              <a:rPr lang="ar-SA" sz="1200" b="0" i="0" u="none" strike="noStrike" kern="1200" dirty="0">
                <a:solidFill>
                  <a:schemeClr val="tx1"/>
                </a:solidFill>
                <a:effectLst/>
                <a:latin typeface="+mn-lt"/>
                <a:ea typeface="+mn-ea"/>
                <a:cs typeface="+mn-cs"/>
              </a:rPr>
              <a:t>وتتكون مرحلة التطوير من جزأين هما،</a:t>
            </a:r>
            <a:endParaRPr lang="en-GB" sz="1200" b="0" i="0" u="none" strike="noStrike" kern="1200" dirty="0">
              <a:solidFill>
                <a:schemeClr val="tx1"/>
              </a:solidFill>
              <a:effectLst/>
              <a:latin typeface="+mn-lt"/>
              <a:ea typeface="+mn-ea"/>
              <a:cs typeface="+mn-cs"/>
            </a:endParaRPr>
          </a:p>
          <a:p>
            <a:pPr marL="171450" indent="-171450" algn="r" rtl="1" fontAlgn="base">
              <a:buFont typeface="Arial" panose="020B0604020202020204" pitchFamily="34" charset="0"/>
              <a:buChar char="•"/>
            </a:pPr>
            <a:r>
              <a:rPr lang="ar-SA" sz="1200" b="0" i="0" u="none" strike="noStrike" kern="1200" dirty="0">
                <a:solidFill>
                  <a:schemeClr val="tx1"/>
                </a:solidFill>
                <a:effectLst/>
                <a:latin typeface="+mn-lt"/>
                <a:ea typeface="+mn-ea"/>
                <a:cs typeface="+mn-cs"/>
              </a:rPr>
              <a:t>أعمال البحث والتطوير قبل السريرية،</a:t>
            </a:r>
            <a:endParaRPr lang="en-GB" sz="1200" b="0" i="0" u="none" strike="noStrike" kern="1200" dirty="0">
              <a:solidFill>
                <a:schemeClr val="tx1"/>
              </a:solidFill>
              <a:effectLst/>
              <a:latin typeface="+mn-lt"/>
              <a:ea typeface="+mn-ea"/>
              <a:cs typeface="+mn-cs"/>
            </a:endParaRPr>
          </a:p>
          <a:p>
            <a:pPr marL="171450" indent="-171450" algn="r" rtl="1" fontAlgn="base">
              <a:buFont typeface="Arial" panose="020B0604020202020204" pitchFamily="34" charset="0"/>
              <a:buChar char="•"/>
            </a:pPr>
            <a:r>
              <a:rPr lang="ar-SA" sz="1200" b="0" i="0" u="none" strike="noStrike" kern="1200" dirty="0">
                <a:solidFill>
                  <a:schemeClr val="tx1"/>
                </a:solidFill>
                <a:effectLst/>
                <a:latin typeface="+mn-lt"/>
                <a:ea typeface="+mn-ea"/>
                <a:cs typeface="+mn-cs"/>
              </a:rPr>
              <a:t>أعمال البحث والتطوير السريرية</a:t>
            </a:r>
            <a:r>
              <a:rPr lang="en-GB" sz="1200" b="0" i="0" u="none" strike="noStrike" kern="1200" dirty="0">
                <a:solidFill>
                  <a:schemeClr val="tx1"/>
                </a:solidFill>
                <a:effectLst/>
                <a:latin typeface="+mn-lt"/>
                <a:ea typeface="+mn-ea"/>
                <a:cs typeface="+mn-cs"/>
              </a:rPr>
              <a:t>. </a:t>
            </a:r>
          </a:p>
          <a:p>
            <a:pPr algn="r" rtl="1" fontAlgn="base"/>
            <a:r>
              <a:rPr lang="en-GB" sz="1200" b="0" i="0" u="none" strike="noStrike" kern="1200" dirty="0">
                <a:solidFill>
                  <a:schemeClr val="tx1"/>
                </a:solidFill>
                <a:effectLst/>
                <a:latin typeface="+mn-lt"/>
                <a:ea typeface="+mn-ea"/>
                <a:cs typeface="+mn-cs"/>
              </a:rPr>
              <a:t> </a:t>
            </a:r>
          </a:p>
          <a:p>
            <a:pPr algn="r" rtl="1" fontAlgn="base"/>
            <a:r>
              <a:rPr lang="en-GB" sz="1200" b="0" i="0" u="none" strike="noStrike" kern="1200" dirty="0">
                <a:solidFill>
                  <a:schemeClr val="tx1"/>
                </a:solidFill>
                <a:effectLst/>
                <a:latin typeface="+mn-lt"/>
                <a:ea typeface="+mn-ea"/>
                <a:cs typeface="+mn-cs"/>
              </a:rPr>
              <a:t> </a:t>
            </a:r>
            <a:r>
              <a:rPr lang="ar-SA" sz="1200" b="0" i="0" u="none" strike="noStrike" kern="1200" dirty="0">
                <a:solidFill>
                  <a:schemeClr val="tx1"/>
                </a:solidFill>
                <a:effectLst/>
                <a:latin typeface="+mn-lt"/>
                <a:ea typeface="+mn-ea"/>
                <a:cs typeface="+mn-cs"/>
              </a:rPr>
              <a:t>وتتخذ الموافقة أشكالاً مختلفة في بلدان مختلفة (مثل طلب إجراء بحوث على الأدوية الجديدة في الولايات المتحدة وشهادة التجارب السريرية أو الإعفاء من التجارب السريرية في المملكة المتحدة).</a:t>
            </a:r>
            <a:endParaRPr lang="en-GB" sz="1200" b="0" i="0" u="none" strike="noStrike" kern="1200" dirty="0">
              <a:solidFill>
                <a:schemeClr val="tx1"/>
              </a:solidFill>
              <a:effectLst/>
              <a:latin typeface="+mn-lt"/>
              <a:ea typeface="+mn-ea"/>
              <a:cs typeface="+mn-cs"/>
            </a:endParaRPr>
          </a:p>
          <a:p>
            <a:pPr algn="r" rtl="1" fontAlgn="base"/>
            <a:r>
              <a:rPr lang="ar-SA" sz="1200" b="0" i="0" u="none" strike="noStrike" kern="1200" dirty="0">
                <a:solidFill>
                  <a:schemeClr val="tx1"/>
                </a:solidFill>
                <a:effectLst/>
                <a:latin typeface="+mn-lt"/>
                <a:ea typeface="+mn-ea"/>
                <a:cs typeface="+mn-cs"/>
              </a:rPr>
              <a:t>وهذا بالإضافة إلى الموافقة الأخلاقية المطلوبة للتجارب السريرية في جميع البلدان. وتتطلب جميع الدراسات التي تُجرى على البشر مراجعة أخلاقية مناسبة، وفقاً لإعلان هلسنكي (انظر </a:t>
            </a:r>
            <a:r>
              <a:rPr lang="fr-CH" sz="1200" b="0" i="0" u="none" strike="noStrike" kern="1200" dirty="0">
                <a:solidFill>
                  <a:schemeClr val="tx1"/>
                </a:solidFill>
                <a:effectLst/>
                <a:latin typeface="+mn-lt"/>
                <a:ea typeface="+mn-ea"/>
                <a:cs typeface="+mn-cs"/>
              </a:rPr>
              <a:t>http://www.wma.net/e/ </a:t>
            </a:r>
            <a:r>
              <a:rPr lang="ar-SA" sz="1200" b="0" i="0" u="none" strike="noStrike" kern="1200" dirty="0">
                <a:solidFill>
                  <a:schemeClr val="tx1"/>
                </a:solidFill>
                <a:effectLst/>
                <a:latin typeface="+mn-lt"/>
                <a:ea typeface="+mn-ea"/>
                <a:cs typeface="+mn-cs"/>
              </a:rPr>
              <a:t>)</a:t>
            </a:r>
          </a:p>
          <a:p>
            <a:pPr algn="r" rtl="1" fontAlgn="base"/>
            <a:endParaRPr lang="ar-SA" sz="1200" b="0" i="0" u="none" strike="noStrike" kern="1200" dirty="0">
              <a:solidFill>
                <a:schemeClr val="tx1"/>
              </a:solidFill>
              <a:effectLst/>
              <a:latin typeface="+mn-lt"/>
              <a:ea typeface="+mn-ea"/>
              <a:cs typeface="+mn-cs"/>
            </a:endParaRPr>
          </a:p>
          <a:p>
            <a:pPr algn="r" rtl="1" fontAlgn="base"/>
            <a:r>
              <a:rPr lang="ar-SA" sz="1200" b="0" i="0" u="none" strike="noStrike" kern="1200" dirty="0">
                <a:solidFill>
                  <a:schemeClr val="tx1"/>
                </a:solidFill>
                <a:effectLst/>
                <a:latin typeface="+mn-lt"/>
                <a:ea typeface="+mn-ea"/>
                <a:cs typeface="+mn-cs"/>
              </a:rPr>
              <a:t>ومن أجل التقييم الكامل لفعالية اللقاح وسلامته الوقائية، يلزم إجراء تجارب واسعة النطاق في المرحلة الثالثة.</a:t>
            </a:r>
          </a:p>
          <a:p>
            <a:pPr algn="r" rtl="1" fontAlgn="base"/>
            <a:r>
              <a:rPr lang="ar-SA" sz="1200" b="0" i="0" u="none" strike="noStrike" kern="1200" dirty="0">
                <a:solidFill>
                  <a:schemeClr val="tx1"/>
                </a:solidFill>
                <a:effectLst/>
                <a:latin typeface="+mn-lt"/>
                <a:ea typeface="+mn-ea"/>
                <a:cs typeface="+mn-cs"/>
              </a:rPr>
              <a:t>والمرحلة الثالثة من التجارب السريرية هي الدراسة المحورية التي يستند إليها قرار منح الترخيص ويجب الحصول على بيانات كافية لإثبات أن المنتج الجديد آمن وفعال للغرض المقصود.</a:t>
            </a:r>
            <a:endParaRPr lang="en-GB" sz="1200" b="0" i="0" u="none" strike="noStrike" kern="1200" dirty="0">
              <a:solidFill>
                <a:schemeClr val="tx1"/>
              </a:solidFill>
              <a:effectLst/>
              <a:latin typeface="+mn-lt"/>
              <a:ea typeface="+mn-ea"/>
              <a:cs typeface="+mn-cs"/>
            </a:endParaRPr>
          </a:p>
          <a:p>
            <a:pPr algn="r" rtl="1" fontAlgn="base"/>
            <a:r>
              <a:rPr lang="en-GB" sz="1200" b="0" i="0" u="none" strike="noStrike" kern="1200" dirty="0">
                <a:solidFill>
                  <a:schemeClr val="tx1"/>
                </a:solidFill>
                <a:effectLst/>
                <a:latin typeface="+mn-lt"/>
                <a:ea typeface="+mn-ea"/>
                <a:cs typeface="+mn-cs"/>
              </a:rPr>
              <a:t> </a:t>
            </a:r>
          </a:p>
          <a:p>
            <a:pPr algn="r" rtl="1" fontAlgn="base"/>
            <a:r>
              <a:rPr lang="ar-SA" sz="1200" b="0" i="0" u="none" strike="noStrike" kern="1200" dirty="0">
                <a:solidFill>
                  <a:schemeClr val="tx1"/>
                </a:solidFill>
                <a:effectLst/>
                <a:latin typeface="+mn-lt"/>
                <a:ea typeface="+mn-ea"/>
                <a:cs typeface="+mn-cs"/>
              </a:rPr>
              <a:t>ويمكن تقديم طلب للحصول على ترخيص التسويق إلى السلطة الوطنية التنظيمية على أساس البيانات المتاحة من اختبارات المرحلة الثالثة ثم يصبح اللقاح متاحاً تجارياً في ذلك البلد بعينه حينما تتم الموافقة عليه. وإذا كان المنتج يحتوي على كائنات معدلة جينياً أو يتكون منها، فينبغي أيضاً إجراء تقييم للمخاطر البيئية والموافقة عليه من جانب الوكالة المناسبة. </a:t>
            </a:r>
          </a:p>
          <a:p>
            <a:pPr algn="r" rtl="1" fontAlgn="base"/>
            <a:endParaRPr lang="ar-SA" sz="1200" b="0" i="0" u="none" strike="noStrike" kern="1200" dirty="0">
              <a:solidFill>
                <a:schemeClr val="tx1"/>
              </a:solidFill>
              <a:effectLst/>
              <a:latin typeface="+mn-lt"/>
              <a:ea typeface="+mn-ea"/>
              <a:cs typeface="+mn-cs"/>
            </a:endParaRPr>
          </a:p>
          <a:p>
            <a:pPr algn="r" rtl="1" fontAlgn="base"/>
            <a:r>
              <a:rPr lang="ar-SA" sz="1200" b="0" i="0" u="none" strike="noStrike" kern="1200" dirty="0">
                <a:solidFill>
                  <a:schemeClr val="tx1"/>
                </a:solidFill>
                <a:effectLst/>
                <a:latin typeface="+mn-lt"/>
                <a:ea typeface="+mn-ea"/>
                <a:cs typeface="+mn-cs"/>
              </a:rPr>
              <a:t>وعلى مقدم الطلب أن يبرر، في جميع الحالات، مضمون برنامج التطور السريري وبنيته.</a:t>
            </a:r>
            <a:endParaRPr lang="en-GB" sz="1200" b="0" i="0" u="none" strike="noStrike" kern="1200" dirty="0">
              <a:solidFill>
                <a:schemeClr val="tx1"/>
              </a:solidFill>
              <a:effectLst/>
              <a:latin typeface="+mn-lt"/>
              <a:ea typeface="+mn-ea"/>
              <a:cs typeface="+mn-cs"/>
            </a:endParaRPr>
          </a:p>
          <a:p>
            <a:pPr algn="r" rtl="1" fontAlgn="base"/>
            <a:r>
              <a:rPr lang="en-GB" sz="1200" b="0" i="0" u="none" strike="noStrike" kern="1200" dirty="0">
                <a:solidFill>
                  <a:schemeClr val="tx1"/>
                </a:solidFill>
                <a:effectLst/>
                <a:latin typeface="+mn-lt"/>
                <a:ea typeface="+mn-ea"/>
                <a:cs typeface="+mn-cs"/>
              </a:rPr>
              <a:t> </a:t>
            </a:r>
          </a:p>
          <a:p>
            <a:pPr algn="r" rtl="1" fontAlgn="base"/>
            <a:r>
              <a:rPr lang="ar-SA" sz="1200" b="0" i="0" u="none" strike="noStrike" kern="1200" dirty="0">
                <a:solidFill>
                  <a:schemeClr val="tx1"/>
                </a:solidFill>
                <a:effectLst/>
                <a:latin typeface="+mn-lt"/>
                <a:ea typeface="+mn-ea"/>
                <a:cs typeface="+mn-cs"/>
              </a:rPr>
              <a:t>وبالإضافة إلى دراسات المراحل الأولى والثانية والثالثة التي يمكن إجراؤها قبل الترخيص الأول للقاح الجديد أو بعده، والتي يرد وصفها في إطار التجارب الأخرى ذات الصلة على النحو المبين أعلاه، تشكل فترة ما بعد التسويق فترة ضرورية لجمع البيانات المتعلقة بمأمونية اللقاح وفعاليته في صفوف أعداد كبيرة من المتلقين؛ وقد تستمد هذه البيانات من طرق المراقبة النشطة والسلبية على حد سواء.</a:t>
            </a:r>
            <a:endParaRPr lang="en-GB" sz="1200" b="0" i="0" u="none" strike="noStrike" kern="1200" dirty="0">
              <a:solidFill>
                <a:schemeClr val="tx1"/>
              </a:solidFill>
              <a:effectLst/>
              <a:latin typeface="+mn-lt"/>
              <a:ea typeface="+mn-ea"/>
              <a:cs typeface="+mn-cs"/>
            </a:endParaRPr>
          </a:p>
          <a:p>
            <a:pPr algn="r" rtl="1" fontAlgn="base"/>
            <a:r>
              <a:rPr lang="en-GB" sz="1200" b="0" i="0" u="none" strike="noStrike" kern="1200" dirty="0">
                <a:solidFill>
                  <a:schemeClr val="tx1"/>
                </a:solidFill>
                <a:effectLst/>
                <a:latin typeface="+mn-lt"/>
                <a:ea typeface="+mn-ea"/>
                <a:cs typeface="+mn-cs"/>
              </a:rPr>
              <a:t> </a:t>
            </a:r>
          </a:p>
          <a:p>
            <a:pPr algn="r" rtl="1" fontAlgn="base"/>
            <a:r>
              <a:rPr lang="ar-SA" sz="1200" b="0" i="0" u="none" strike="noStrike" kern="1200" dirty="0">
                <a:solidFill>
                  <a:schemeClr val="tx1"/>
                </a:solidFill>
                <a:effectLst/>
                <a:latin typeface="+mn-lt"/>
                <a:ea typeface="+mn-ea"/>
                <a:cs typeface="+mn-cs"/>
              </a:rPr>
              <a:t>وينبغي للسلطات التنظيمية أن تحدد وتنفذ بوضوح في لوائحها التنظيمية التغييرات التي تتطلب الإخطار فقط، والتغييرات التي تتطلب موافقة رسمية قبل أن تتمكن من إدخالها.</a:t>
            </a:r>
            <a:endParaRPr lang="en-GB" sz="1200" b="0" i="0" u="none" strike="noStrike" kern="1200" dirty="0">
              <a:solidFill>
                <a:schemeClr val="tx1"/>
              </a:solidFill>
              <a:effectLst/>
              <a:latin typeface="+mn-lt"/>
              <a:ea typeface="+mn-ea"/>
              <a:cs typeface="+mn-cs"/>
            </a:endParaRPr>
          </a:p>
          <a:p>
            <a:endParaRPr lang="en-US" dirty="0"/>
          </a:p>
          <a:p>
            <a:endParaRPr lang="en-GB"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3222292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SA" dirty="0"/>
              <a:t>لدى العديد من البلدان ترخيص متبادل – حينما يُرخص دواء بموجب إطار معين (مثل إدارة الغذاء والدواء في الولايات المتحدة </a:t>
            </a:r>
            <a:r>
              <a:rPr lang="en-GB" dirty="0"/>
              <a:t> </a:t>
            </a:r>
            <a:r>
              <a:rPr lang="ar-SA" dirty="0"/>
              <a:t>أو الوكالة الأوروبية للأدوية التابعة الاتحاد الأوروبي)</a:t>
            </a:r>
            <a:r>
              <a:rPr lang="en-GB" dirty="0"/>
              <a:t>،  </a:t>
            </a:r>
            <a:r>
              <a:rPr lang="ar-SA" dirty="0"/>
              <a:t>فسوف يُرخّص تلقائياً ليستخدم في بلدان أخرى</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تعمل أفرقة منظمة الصحة العالمية مع خبراء من جميع أنحاء العالم لإعداد هذه الإرشادات. ويستعرض الخبراء التقارير والدراسات والعروض التي تقدمها البلدان،  ويحللون الاتجاهات القائمة ويتشاورون مع أفرقة خبراء أخرى، ويقرّون بعد ذلك أفضل النُهج. وتستهدف هذه الإرشادات صناع القرار الصحي الذين يكيّفون المعلومات لتتلاءم مع بلدانهم وسياقاتهم. وتُحدّث الوثائق مع ظهور معارف علمية جديدة.</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34788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a:p>
        </p:txBody>
      </p:sp>
    </p:spTree>
    <p:extLst>
      <p:ext uri="{BB962C8B-B14F-4D97-AF65-F5344CB8AC3E}">
        <p14:creationId xmlns:p14="http://schemas.microsoft.com/office/powerpoint/2010/main" val="718222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9407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kern="1200" dirty="0">
                <a:solidFill>
                  <a:schemeClr val="tx1"/>
                </a:solidFill>
                <a:effectLst/>
                <a:latin typeface="+mn-lt"/>
                <a:ea typeface="+mn-ea"/>
                <a:cs typeface="+mn-cs"/>
              </a:rPr>
              <a:t>رصد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والإبلاغ عنها</a:t>
            </a:r>
            <a:r>
              <a:rPr lang="en-GB" sz="1200" kern="1200" dirty="0">
                <a:solidFill>
                  <a:schemeClr val="tx1"/>
                </a:solidFill>
                <a:effectLst/>
                <a:latin typeface="+mn-lt"/>
                <a:ea typeface="+mn-ea"/>
                <a:cs typeface="+mn-cs"/>
              </a:rPr>
              <a:t> </a:t>
            </a:r>
            <a:endParaRPr lang="ar-SA" sz="1200" kern="1200" dirty="0">
              <a:solidFill>
                <a:schemeClr val="tx1"/>
              </a:solidFill>
              <a:effectLst/>
              <a:latin typeface="+mn-lt"/>
              <a:ea typeface="+mn-ea"/>
              <a:cs typeface="+mn-cs"/>
            </a:endParaRPr>
          </a:p>
          <a:p>
            <a:pPr algn="r" rtl="1"/>
            <a:endParaRPr lang="en-GB" sz="1200" kern="1200" dirty="0">
              <a:solidFill>
                <a:schemeClr val="tx1"/>
              </a:solidFill>
              <a:effectLst/>
              <a:latin typeface="+mn-lt"/>
              <a:ea typeface="+mn-ea"/>
              <a:cs typeface="+mn-cs"/>
            </a:endParaRPr>
          </a:p>
          <a:p>
            <a:pPr algn="r" rtl="1"/>
            <a:r>
              <a:rPr lang="ar-SA" sz="1200" kern="1200" dirty="0">
                <a:solidFill>
                  <a:schemeClr val="tx1"/>
                </a:solidFill>
                <a:effectLst/>
                <a:latin typeface="+mn-lt"/>
                <a:ea typeface="+mn-ea"/>
                <a:cs typeface="+mn-cs"/>
              </a:rPr>
              <a:t>الحدث الضائر في تجربة من تجارب اللقاحات هو كل حدث طبي غير مرغوب فيه في تجربة سريرية لإعطاء اللقاح؛ وليست لهذا الحدث بالضرورة علاقة سببية مع اللقاح أو التطعيم</a:t>
            </a:r>
            <a:r>
              <a:rPr lang="en-GB" sz="1200" kern="1200" dirty="0">
                <a:solidFill>
                  <a:schemeClr val="tx1"/>
                </a:solidFill>
                <a:effectLst/>
                <a:latin typeface="+mn-lt"/>
                <a:ea typeface="+mn-ea"/>
                <a:cs typeface="+mn-cs"/>
              </a:rPr>
              <a:t>.</a:t>
            </a:r>
            <a:endParaRPr lang="ar-SA" sz="1200" kern="1200" dirty="0">
              <a:solidFill>
                <a:schemeClr val="tx1"/>
              </a:solidFill>
              <a:effectLst/>
              <a:latin typeface="+mn-lt"/>
              <a:ea typeface="+mn-ea"/>
              <a:cs typeface="+mn-cs"/>
            </a:endParaRPr>
          </a:p>
          <a:p>
            <a:pPr algn="r" rtl="1"/>
            <a:endParaRPr lang="en-GB" sz="1200" kern="1200" dirty="0">
              <a:solidFill>
                <a:schemeClr val="tx1"/>
              </a:solidFill>
              <a:effectLst/>
              <a:latin typeface="+mn-lt"/>
              <a:ea typeface="+mn-ea"/>
              <a:cs typeface="+mn-cs"/>
            </a:endParaRPr>
          </a:p>
          <a:p>
            <a:pPr algn="r" rtl="1"/>
            <a:r>
              <a:rPr lang="en-GB"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ومن الأهمية بمكان رصد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والإبلاغ عنها على وجه السرعة. وقد تطلب السلطة الوطنية التنظيمية من الجهة الراعية و/أو جهة التحقيق إبلاغها أو إبلاغ اللجنة المستقلة المعنية بالأخلاقيات بأنواع معينة من الأحداث أو ردود الفعل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(مثل الأحداث الخطيرة أو غير المعروفة من قبلُ).</a:t>
            </a:r>
          </a:p>
          <a:p>
            <a:pPr algn="r" rtl="1"/>
            <a:r>
              <a:rPr lang="ar-SA" sz="1200" kern="1200" dirty="0">
                <a:solidFill>
                  <a:schemeClr val="tx1"/>
                </a:solidFill>
                <a:effectLst/>
                <a:latin typeface="+mn-lt"/>
                <a:ea typeface="+mn-ea"/>
                <a:cs typeface="+mn-cs"/>
              </a:rPr>
              <a:t>ويجب على المحققين إبلاغ الجهة الراعية فوراً عن جميع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الخطيرة ما لم تحدد بموجب البروتوكول على أنها أحداث لا يتعين الإبلاغ عنها على الفور. ويجب على المحققين أيضاً الامتثال للمتطلبات التنظيمية المعمول بها والمتعلقة بإبلاغ السلطة الوطنية التنظيمية واللجنة المستقلة المعنية بالأخلاقيات  عن ردود الفعل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الخطيرة وغير المتوقعة</a:t>
            </a:r>
            <a:r>
              <a:rPr lang="en-GB" sz="1200" kern="1200" dirty="0">
                <a:solidFill>
                  <a:schemeClr val="tx1"/>
                </a:solidFill>
                <a:effectLst/>
                <a:latin typeface="+mn-lt"/>
                <a:ea typeface="+mn-ea"/>
                <a:cs typeface="+mn-cs"/>
              </a:rPr>
              <a:t>.</a:t>
            </a: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تدريب المحققين تدريباً كافياً لهذا الغرض. وبعد إنجاز التجربة أو إنهائها ، ينبغي إدراج جميع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المسجلة وتقييمها ومناقشتها في التقرير النهائي. وينبغي أن يشكل الإبلاغ عن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جزءاً من تصميم البروتوكول</a:t>
            </a:r>
            <a:r>
              <a:rPr lang="en-GB" sz="1200" kern="1200" dirty="0">
                <a:solidFill>
                  <a:schemeClr val="tx1"/>
                </a:solidFill>
                <a:effectLst/>
                <a:latin typeface="+mn-lt"/>
                <a:ea typeface="+mn-ea"/>
                <a:cs typeface="+mn-cs"/>
              </a:rPr>
              <a:t>.</a:t>
            </a: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استخدام أساليب موحدة للتحقيق في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المحلية والنظامية والإبلاغ عنها بعد التطعيم. وينبغي تسجيل جميع المعلومات المتعلقة بالسلامة وينبغي وصف إجراء الإبلاغ عن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في البروتوكولات (انظر المبادئ التوجيهية المتعلقة بالممارسات السريرية الجيدة). وينبغي أن تتضمن التعليمات تفاصيل عما يلي:</a:t>
            </a:r>
          </a:p>
          <a:p>
            <a:pPr algn="r" rtl="1"/>
            <a:r>
              <a:rPr lang="ar-SA" sz="1200" kern="1200" dirty="0">
                <a:solidFill>
                  <a:schemeClr val="tx1"/>
                </a:solidFill>
                <a:effectLst/>
                <a:latin typeface="+mn-lt"/>
                <a:ea typeface="+mn-ea"/>
                <a:cs typeface="+mn-cs"/>
              </a:rPr>
              <a:t>الجهة التي ستعد التقرير (مثل الباحثين أو الممرضات أو الممرضات، أو الولدين، أو الأوصياء)؛</a:t>
            </a:r>
          </a:p>
          <a:p>
            <a:pPr algn="r" rtl="1"/>
            <a:r>
              <a:rPr lang="ar-SA" sz="1200" kern="1200" dirty="0">
                <a:solidFill>
                  <a:schemeClr val="tx1"/>
                </a:solidFill>
                <a:effectLst/>
                <a:latin typeface="+mn-lt"/>
                <a:ea typeface="+mn-ea"/>
                <a:cs typeface="+mn-cs"/>
              </a:rPr>
              <a:t>كيف يجري التخطيط لإعداد التقارير (مثل استخدام الاستبيانات أو البطاقات اليومية للمرضى)؛</a:t>
            </a:r>
          </a:p>
          <a:p>
            <a:pPr algn="r" rtl="1"/>
            <a:r>
              <a:rPr lang="ar-SA" sz="1200" kern="1200" dirty="0">
                <a:solidFill>
                  <a:schemeClr val="tx1"/>
                </a:solidFill>
                <a:effectLst/>
                <a:latin typeface="+mn-lt"/>
                <a:ea typeface="+mn-ea"/>
                <a:cs typeface="+mn-cs"/>
              </a:rPr>
              <a:t>ومدة المتابعة و</a:t>
            </a:r>
          </a:p>
          <a:p>
            <a:pPr algn="r" rtl="1"/>
            <a:r>
              <a:rPr lang="ar-SA" sz="1200" kern="1200" dirty="0">
                <a:solidFill>
                  <a:schemeClr val="tx1"/>
                </a:solidFill>
                <a:effectLst/>
                <a:latin typeface="+mn-lt"/>
                <a:ea typeface="+mn-ea"/>
                <a:cs typeface="+mn-cs"/>
              </a:rPr>
              <a:t>والفترات الفاصلة بين عمليات الإبلاغ(على سبيل المثال ، يومياً، أسبوعياً).</a:t>
            </a:r>
            <a:endParaRPr lang="en-GB" sz="1200" kern="1200" dirty="0">
              <a:solidFill>
                <a:schemeClr val="tx1"/>
              </a:solidFill>
              <a:effectLst/>
              <a:latin typeface="+mn-lt"/>
              <a:ea typeface="+mn-ea"/>
              <a:cs typeface="+mn-cs"/>
            </a:endParaRP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توثيق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بعد التطعيم توثيقاً جيداً</a:t>
            </a:r>
            <a:r>
              <a:rPr lang="en-GB" sz="1200" kern="1200" dirty="0">
                <a:solidFill>
                  <a:schemeClr val="tx1"/>
                </a:solidFill>
                <a:effectLst/>
                <a:latin typeface="+mn-lt"/>
                <a:ea typeface="+mn-ea"/>
                <a:cs typeface="+mn-cs"/>
              </a:rPr>
              <a:t>.</a:t>
            </a: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أن يتضمن التقرير تقييماً لتفاعلات موضع الحقن (ألم ، تصلب ، احمرار) والآثار العامة (حمى ، غثيان ، توعك ، صداع ، حساسية مفرطة) ، عند خط الأساس ، في أوقات التطعيم المحددة سلفاً وبعد التطعيم. وينبغي تسجيل أي اختلاف  في موجز الأمان المتعلق بموضع الحقن أو مسار الإعطاء. وفيما يتعلق باللقاحات التي تُعطى للأطفال والرضع ، ينبغي تسجيل ردود الفعل الصادرة عن كل من الوالدين والباحث أو الممرضة بطريقة منظمة. وينبغي أن يتصل الباحث أو الممرض بالوالدين على فترات زمنية محددة بعد التطعيم لرصد ردود الفعل الناجمة. وقبل إعطاء الجرعة الثانية و/أو الثالثة (عند الاقتضاء)، ينبغي أن يسأل الباحث أو الممرض والدي الرضع والأطفال، أو متلقي اللقاح أنفسهم، عن ردود الفعل الناجمة عن الجرعة السابقة ، وينبغي أيضا أن يرجع الباحث أو الممرض إلى </a:t>
            </a:r>
          </a:p>
          <a:p>
            <a:pPr algn="r" rtl="1"/>
            <a:r>
              <a:rPr lang="ar-SA" sz="1200" kern="1200" dirty="0">
                <a:solidFill>
                  <a:schemeClr val="tx1"/>
                </a:solidFill>
                <a:effectLst/>
                <a:latin typeface="+mn-lt"/>
                <a:ea typeface="+mn-ea"/>
                <a:cs typeface="+mn-cs"/>
              </a:rPr>
              <a:t>سجلات التطعيم السابقة للشخص المعني</a:t>
            </a:r>
            <a:r>
              <a:rPr lang="en-GB" sz="1200" kern="1200" dirty="0">
                <a:solidFill>
                  <a:schemeClr val="tx1"/>
                </a:solidFill>
                <a:effectLst/>
                <a:latin typeface="+mn-lt"/>
                <a:ea typeface="+mn-ea"/>
                <a:cs typeface="+mn-cs"/>
              </a:rPr>
              <a:t>.</a:t>
            </a: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تحديد إجراءات تسجيل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وتنفيذها على فترات زمنية مناسبة ولمدة كافية</a:t>
            </a:r>
            <a:r>
              <a:rPr lang="en-GB" sz="1200" kern="1200" dirty="0">
                <a:solidFill>
                  <a:schemeClr val="tx1"/>
                </a:solidFill>
                <a:effectLst/>
                <a:latin typeface="+mn-lt"/>
                <a:ea typeface="+mn-ea"/>
                <a:cs typeface="+mn-cs"/>
              </a:rPr>
              <a:t>.</a:t>
            </a:r>
          </a:p>
          <a:p>
            <a:pPr algn="r" rtl="1"/>
            <a:r>
              <a:rPr lang="en-GB" sz="1200" kern="1200" dirty="0">
                <a:solidFill>
                  <a:schemeClr val="tx1"/>
                </a:solidFill>
                <a:effectLst/>
                <a:latin typeface="+mn-lt"/>
                <a:ea typeface="+mn-ea"/>
                <a:cs typeface="+mn-cs"/>
              </a:rPr>
              <a:t> </a:t>
            </a:r>
          </a:p>
          <a:p>
            <a:pPr algn="r" rtl="1"/>
            <a:r>
              <a:rPr lang="ar-SA" sz="1200" kern="1200" dirty="0">
                <a:solidFill>
                  <a:schemeClr val="tx1"/>
                </a:solidFill>
                <a:effectLst/>
                <a:latin typeface="+mn-lt"/>
                <a:ea typeface="+mn-ea"/>
                <a:cs typeface="+mn-cs"/>
              </a:rPr>
              <a:t>وينبغي بذل قصارى الجهود لتحسين جودة الإبلاغ عن الأحداث </a:t>
            </a:r>
            <a:r>
              <a:rPr lang="ar-SA" sz="1200" kern="1200" dirty="0" err="1">
                <a:solidFill>
                  <a:schemeClr val="tx1"/>
                </a:solidFill>
                <a:effectLst/>
                <a:latin typeface="+mn-lt"/>
                <a:ea typeface="+mn-ea"/>
                <a:cs typeface="+mn-cs"/>
              </a:rPr>
              <a:t>الضائرة</a:t>
            </a:r>
            <a:r>
              <a:rPr lang="ar-SA" sz="1200" kern="1200" dirty="0">
                <a:solidFill>
                  <a:schemeClr val="tx1"/>
                </a:solidFill>
                <a:effectLst/>
                <a:latin typeface="+mn-lt"/>
                <a:ea typeface="+mn-ea"/>
                <a:cs typeface="+mn-cs"/>
              </a:rPr>
              <a:t>، ويكون ذلك على سبيل المثال باستخدام النماذج الموحدة (مثل نماذج تقارير الحالات، ودفاتر الأشخاص موضع التجارب). وعلاوة على ذلك ، ينبغي أن تتضمن هذه النماذج أسئلة عن  أحداث أو نتائج </a:t>
            </a:r>
            <a:r>
              <a:rPr lang="ar-SA" sz="1200" kern="1200" dirty="0" err="1">
                <a:solidFill>
                  <a:schemeClr val="tx1"/>
                </a:solidFill>
                <a:effectLst/>
                <a:latin typeface="+mn-lt"/>
                <a:ea typeface="+mn-ea"/>
                <a:cs typeface="+mn-cs"/>
              </a:rPr>
              <a:t>ضائرة</a:t>
            </a:r>
            <a:r>
              <a:rPr lang="ar-SA" sz="1200" kern="1200" dirty="0">
                <a:solidFill>
                  <a:schemeClr val="tx1"/>
                </a:solidFill>
                <a:effectLst/>
                <a:latin typeface="+mn-lt"/>
                <a:ea typeface="+mn-ea"/>
                <a:cs typeface="+mn-cs"/>
              </a:rPr>
              <a:t> معينة بما في ذلك البارامترات النوعية والكمية، حسب الاقتضاء. وعلى سبيل المثال ، ينبغي قياس درجة الحرارة بأساليب محددة سلفاً. وينبغي أن تتيح النماذج أيضاً تسجيل الأحداث غير المرغوب فيها. وينبغي تقديم التعليمات المسبقة المتعلقة باستخدام البطاقات اليومية وزيارات المتابعة أو اتصالات موظفي الدراسات السريرية. وينبغي توفير جميع أشكال النماذج التي ستستخدم للرصد مع كل بروتوكول من البروتوكولات.</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اضبط التوقيت حسب جدول أعمالك ولكن تأكد من أنك ستُبقي وقتاً كافياً للجزء 2. وهذا الجزء هو أكثر الأجزاء أهمية في تمرين المحاكاة !!!</a:t>
            </a: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ملاحظة الميسر:</a:t>
            </a:r>
          </a:p>
          <a:p>
            <a:pPr algn="r" rtl="1"/>
            <a:r>
              <a:rPr lang="ar-SA" b="0" dirty="0"/>
              <a:t>ترمي هذه الجلسة إلى تحديد الممارسات الجيدة والصعوبات التي تواجهها الخطة الوطنية لتوزيع اللقاحات والتطعيم وإعطاء الأفضلية للمجالات ذات الأولوية التي تحتاج إلى المزيد من العمل/التخطيط.</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r" rtl="1">
              <a:spcBef>
                <a:spcPct val="20000"/>
              </a:spcBef>
              <a:buFontTx/>
              <a:buChar char="•"/>
              <a:defRPr/>
            </a:pPr>
            <a:r>
              <a:rPr lang="ar-SA" sz="3500" dirty="0">
                <a:latin typeface="Calibri" pitchFamily="34" charset="0"/>
                <a:cs typeface="Courier New" pitchFamily="49" charset="0"/>
              </a:rPr>
              <a:t>انقسموا إلى مجموعات.</a:t>
            </a:r>
          </a:p>
          <a:p>
            <a:pPr marL="342900" lvl="1" indent="-342900" algn="r" rtl="1">
              <a:spcBef>
                <a:spcPct val="20000"/>
              </a:spcBef>
              <a:buFontTx/>
              <a:buChar char="•"/>
              <a:defRPr/>
            </a:pPr>
            <a:r>
              <a:rPr lang="ar-SA" sz="3500" dirty="0">
                <a:latin typeface="Calibri" pitchFamily="34" charset="0"/>
                <a:cs typeface="Courier New" pitchFamily="49" charset="0"/>
              </a:rPr>
              <a:t>ترتيب أولويات النتائج في صورة إجراءات</a:t>
            </a:r>
          </a:p>
          <a:p>
            <a:pPr marL="342900" lvl="1" indent="-342900" algn="r" rtl="1">
              <a:spcBef>
                <a:spcPct val="20000"/>
              </a:spcBef>
              <a:buFontTx/>
              <a:buChar char="•"/>
              <a:defRPr/>
            </a:pPr>
            <a:r>
              <a:rPr lang="ar-SA" sz="3500" dirty="0">
                <a:latin typeface="Calibri" pitchFamily="34" charset="0"/>
                <a:cs typeface="Courier New" pitchFamily="49" charset="0"/>
              </a:rPr>
              <a:t>الإجراء</a:t>
            </a:r>
          </a:p>
          <a:p>
            <a:pPr marL="342900" lvl="1" indent="-342900" algn="r" rtl="1">
              <a:spcBef>
                <a:spcPct val="20000"/>
              </a:spcBef>
              <a:buFontTx/>
              <a:buChar char="•"/>
              <a:defRPr/>
            </a:pPr>
            <a:r>
              <a:rPr lang="ar-SA" sz="3500" dirty="0">
                <a:latin typeface="Calibri" pitchFamily="34" charset="0"/>
                <a:cs typeface="Courier New" pitchFamily="49" charset="0"/>
              </a:rPr>
              <a:t>ما هو سبب إعطاء الأولوية؟</a:t>
            </a:r>
          </a:p>
          <a:p>
            <a:pPr marL="342900" lvl="1" indent="-342900" algn="r" rtl="1">
              <a:spcBef>
                <a:spcPct val="20000"/>
              </a:spcBef>
              <a:buFontTx/>
              <a:buChar char="•"/>
              <a:defRPr/>
            </a:pPr>
            <a:r>
              <a:rPr lang="ar-SA" sz="3500" dirty="0">
                <a:latin typeface="Calibri" pitchFamily="34" charset="0"/>
                <a:cs typeface="Courier New" pitchFamily="49" charset="0"/>
              </a:rPr>
              <a:t>من المسؤول عن الإجراء؟</a:t>
            </a:r>
          </a:p>
          <a:p>
            <a:pPr marL="342900" lvl="1" indent="-342900" algn="r" rtl="1">
              <a:spcBef>
                <a:spcPct val="20000"/>
              </a:spcBef>
              <a:buFontTx/>
              <a:buChar char="•"/>
              <a:defRPr/>
            </a:pPr>
            <a:r>
              <a:rPr lang="ar-SA" sz="3500" dirty="0">
                <a:latin typeface="Calibri" pitchFamily="34" charset="0"/>
                <a:cs typeface="Courier New" pitchFamily="49" charset="0"/>
              </a:rPr>
              <a:t>ما هي الموارد المطلوبة؟</a:t>
            </a:r>
          </a:p>
          <a:p>
            <a:pPr marL="342900" lvl="1" indent="-342900" algn="r" rtl="1">
              <a:spcBef>
                <a:spcPct val="20000"/>
              </a:spcBef>
              <a:buFontTx/>
              <a:buChar char="•"/>
              <a:defRPr/>
            </a:pPr>
            <a:r>
              <a:rPr lang="ar-SA" sz="3500" dirty="0">
                <a:latin typeface="Calibri" pitchFamily="34" charset="0"/>
                <a:cs typeface="Courier New" pitchFamily="49" charset="0"/>
              </a:rPr>
              <a:t>متى يكون ذلك؟</a:t>
            </a:r>
          </a:p>
          <a:p>
            <a:pPr marL="342900" lvl="1" indent="-342900" algn="r" rtl="1">
              <a:spcBef>
                <a:spcPct val="20000"/>
              </a:spcBef>
              <a:buFontTx/>
              <a:buChar char="•"/>
              <a:defRPr/>
            </a:pPr>
            <a:r>
              <a:rPr lang="ar-SA" sz="3500" dirty="0">
                <a:latin typeface="Calibri" pitchFamily="34" charset="0"/>
                <a:cs typeface="Courier New" pitchFamily="49" charset="0"/>
              </a:rPr>
              <a:t>على كل مقرر تقديم ملخص مدته 5 دقائق لعرض النتائج التي توصل إليها الفريق.</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يمكن الحصول على نموذج تعقيبات المشاركين هنا: </a:t>
            </a:r>
            <a:r>
              <a:rPr lang="en-US" dirty="0"/>
              <a:t>https://extranet.who.int/sph/docs/file/1757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r" rtl="1">
              <a:spcBef>
                <a:spcPct val="20000"/>
              </a:spcBef>
              <a:buFontTx/>
              <a:buChar char="•"/>
              <a:defRPr/>
            </a:pPr>
            <a:r>
              <a:rPr lang="ar-SA" sz="3500" dirty="0">
                <a:latin typeface="Calibri" pitchFamily="34" charset="0"/>
                <a:cs typeface="Courier New" pitchFamily="49" charset="0"/>
              </a:rPr>
              <a:t>الانقسام إلى مجموعات</a:t>
            </a:r>
            <a:r>
              <a:rPr lang="en-CA" sz="3500" dirty="0">
                <a:latin typeface="Calibri" pitchFamily="34" charset="0"/>
                <a:cs typeface="Courier New" pitchFamily="49" charset="0"/>
              </a:rPr>
              <a:t>.</a:t>
            </a:r>
          </a:p>
          <a:p>
            <a:pPr marL="342900" lvl="1" indent="-342900" algn="r" rtl="1">
              <a:spcBef>
                <a:spcPct val="20000"/>
              </a:spcBef>
              <a:buFontTx/>
              <a:buChar char="•"/>
              <a:defRPr/>
            </a:pPr>
            <a:r>
              <a:rPr lang="ar-SA" sz="3500" dirty="0">
                <a:latin typeface="Calibri" pitchFamily="34" charset="0"/>
                <a:cs typeface="Courier New" pitchFamily="49" charset="0"/>
              </a:rPr>
              <a:t>ترتيب أولويات النتائج في صورة إجراءات</a:t>
            </a: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الإجراء</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ما هو سبب إعطاء الأولوية؟</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من المسؤول عن تحديد الإجراء؟</a:t>
            </a:r>
            <a:r>
              <a:rPr lang="en-CA" sz="2400" dirty="0">
                <a:latin typeface="Calibri" pitchFamily="34" charset="0"/>
                <a:cs typeface="Courier New" pitchFamily="49" charset="0"/>
              </a:rPr>
              <a:t> </a:t>
            </a:r>
            <a:endParaRPr lang="ar-S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ما هي الموارد المطلوبة؟</a:t>
            </a:r>
            <a:endParaRPr lang="en-C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متى يكون ذلك؟</a:t>
            </a:r>
            <a:r>
              <a:rPr lang="en-CA" sz="2400" dirty="0">
                <a:latin typeface="Calibri" pitchFamily="34" charset="0"/>
                <a:cs typeface="Courier New" pitchFamily="49" charset="0"/>
              </a:rPr>
              <a:t>? </a:t>
            </a:r>
            <a:endParaRPr lang="ar-SA" sz="2400" dirty="0">
              <a:latin typeface="Calibri" pitchFamily="34" charset="0"/>
              <a:cs typeface="Courier New" pitchFamily="49" charset="0"/>
            </a:endParaRPr>
          </a:p>
          <a:p>
            <a:pPr marL="800100" lvl="2" indent="-342900" algn="r" rtl="1">
              <a:spcBef>
                <a:spcPct val="20000"/>
              </a:spcBef>
              <a:buFont typeface="Calibri" pitchFamily="34" charset="0"/>
              <a:buChar char="–"/>
              <a:defRPr/>
            </a:pPr>
            <a:r>
              <a:rPr lang="ar-SA" sz="2400" dirty="0">
                <a:latin typeface="Calibri" pitchFamily="34" charset="0"/>
                <a:cs typeface="Courier New" pitchFamily="49" charset="0"/>
              </a:rPr>
              <a:t>على كل مقرر تقديم ملخص مدته 5 دقائق لعرض النتائج التي توصل إليها الفريق.</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36</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u="none" dirty="0"/>
              <a:t>يشهد الوضع تطوراً سريعاً.</a:t>
            </a:r>
          </a:p>
          <a:p>
            <a:pPr algn="r" rtl="1"/>
            <a:endParaRPr lang="ar-SA" b="1" u="none" dirty="0"/>
          </a:p>
          <a:p>
            <a:pPr algn="r" rtl="1"/>
            <a:r>
              <a:rPr lang="ar-SA" b="1" u="none" dirty="0"/>
              <a:t>احصل على المعلومات من أحدث تقارير الحالة الصادرة عن منظمة الصحة العالمية.</a:t>
            </a:r>
          </a:p>
          <a:p>
            <a:pPr algn="r" rtl="1"/>
            <a:endParaRPr lang="ar-SA" b="1" u="none" dirty="0"/>
          </a:p>
          <a:p>
            <a:pPr algn="r" rtl="1"/>
            <a:r>
              <a:rPr lang="ar-SA" b="1" u="none" dirty="0"/>
              <a:t>إذا نقرت على الصورة،  فسوف تنتقل إلى الصفحة الشبكية "</a:t>
            </a:r>
            <a:r>
              <a:rPr lang="en-US" b="1" u="none" dirty="0"/>
              <a:t>"WHO Sit Rep</a:t>
            </a:r>
          </a:p>
          <a:p>
            <a:pPr algn="r" rtl="1"/>
            <a:endParaRPr lang="ar-SA" b="1" u="none" dirty="0"/>
          </a:p>
          <a:p>
            <a:pPr algn="r" rtl="1"/>
            <a:r>
              <a:rPr lang="ar-SA" b="1" u="none" dirty="0"/>
              <a:t>يمكنك أيضاً توفير نسخ مطبوعة</a:t>
            </a:r>
          </a:p>
          <a:p>
            <a:pPr algn="r" rtl="1"/>
            <a:endParaRPr lang="ar-SA" b="1" u="none" dirty="0"/>
          </a:p>
          <a:p>
            <a:pPr algn="r" rtl="1"/>
            <a:r>
              <a:rPr lang="ar-SA" b="1" u="sng" dirty="0"/>
              <a:t>المورد:</a:t>
            </a:r>
          </a:p>
          <a:p>
            <a:pPr algn="r" rtl="1"/>
            <a:r>
              <a:rPr lang="en-US" b="0" u="none" dirty="0"/>
              <a:t>https://www.who.int/emergencies/diseases/novel-coronavirus-2019/situation-reports</a:t>
            </a:r>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dirty="0"/>
              <a:t>أُعدت تحديثات المنظمة التنظيمية لفائدة لسلطات الوطنية التنظيمية والمستشارين الصيدلانيين الإقليميين والشبكات التنظيمية وأصحاب المصلحة المرتبطين بها من أجل معلومات في الوقت المناسب بشأن تطوير للتشخيصات والعلاجات واللقاحات المتعلقة بكوفيد-19 والموافقة التنظيمية عليها</a:t>
            </a:r>
          </a:p>
          <a:p>
            <a:pPr algn="r" rtl="1"/>
            <a:r>
              <a:rPr lang="ar-SA" b="0" dirty="0"/>
              <a:t>من المهم إبراز أن الوضع والسياق يشهدان تطوراً سريعاً، ولذا فقد تكون المعلومات الواردة في التحديثات السابقة معلومات عفا عليها الزمن.</a:t>
            </a:r>
          </a:p>
          <a:p>
            <a:pPr algn="r" rtl="1"/>
            <a:r>
              <a:rPr lang="ar-SA" b="0" dirty="0"/>
              <a:t>ويرجى ملاحظة أنه لا يجوز استعراض هذه المعلومات أو تلخيصها أو الاقتباس منها أو إعادة إنتاجها أو نقلها أو توزيعها أو ترجمتها أو تعديلها، جزئيًا أو كليًا، بأي شكل أو بأي وسيلة دون إذن من منظمة الصحة العالمية.</a:t>
            </a:r>
            <a:endParaRPr lang="en-US" b="0"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1233710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kern="1200" dirty="0">
                <a:solidFill>
                  <a:schemeClr val="tx1"/>
                </a:solidFill>
                <a:effectLst/>
                <a:latin typeface="+mn-lt"/>
                <a:ea typeface="+mn-ea"/>
                <a:cs typeface="+mn-cs"/>
              </a:rPr>
              <a:t>التمرين المكتبي هو تمرين يستخدم فيه سيناريو محاكاة تدريجي، إلى جانب سلسلة من المدخلات المكتوبة، لدفع المشاركين إلى التفكير في تأثير حالة من حالات الطوارئ الصحية المحتملة على الخطط والإجراءات والقدرات القائمة. ويحاكي التمرين المكتبي</a:t>
            </a:r>
            <a:r>
              <a:rPr lang="en-GB" sz="1200" kern="1200" dirty="0">
                <a:solidFill>
                  <a:schemeClr val="tx1"/>
                </a:solidFill>
                <a:effectLst/>
                <a:latin typeface="+mn-lt"/>
                <a:ea typeface="+mn-ea"/>
                <a:cs typeface="+mn-cs"/>
              </a:rPr>
              <a:t> </a:t>
            </a:r>
            <a:r>
              <a:rPr lang="ar-SA" sz="1200" kern="1200" dirty="0">
                <a:solidFill>
                  <a:schemeClr val="tx1"/>
                </a:solidFill>
                <a:effectLst/>
                <a:latin typeface="+mn-lt"/>
                <a:ea typeface="+mn-ea"/>
                <a:cs typeface="+mn-cs"/>
              </a:rPr>
              <a:t>حالة من حالات الطوارئ في بيئة غير رسمية خالية من التوتر.</a:t>
            </a:r>
          </a:p>
          <a:p>
            <a:pPr algn="r" rtl="1"/>
            <a:endParaRPr lang="en-GB" sz="1200" kern="1200" dirty="0">
              <a:solidFill>
                <a:schemeClr val="tx1"/>
              </a:solidFill>
              <a:effectLst/>
              <a:latin typeface="+mn-lt"/>
              <a:ea typeface="+mn-ea"/>
              <a:cs typeface="+mn-cs"/>
            </a:endParaRPr>
          </a:p>
          <a:p>
            <a:pPr algn="r" rtl="1"/>
            <a:r>
              <a:rPr lang="ar-SA" sz="1200" b="1" kern="1200" dirty="0">
                <a:solidFill>
                  <a:schemeClr val="tx1"/>
                </a:solidFill>
                <a:effectLst/>
                <a:latin typeface="+mn-lt"/>
                <a:ea typeface="+mn-ea"/>
                <a:cs typeface="+mn-cs"/>
              </a:rPr>
              <a:t>والغرض المتوخى من التمرين المكتبي</a:t>
            </a:r>
            <a:r>
              <a:rPr lang="en-GB" sz="1200" b="1" kern="1200" dirty="0">
                <a:solidFill>
                  <a:schemeClr val="tx1"/>
                </a:solidFill>
                <a:effectLst/>
                <a:latin typeface="+mn-lt"/>
                <a:ea typeface="+mn-ea"/>
                <a:cs typeface="+mn-cs"/>
              </a:rPr>
              <a:t> </a:t>
            </a:r>
            <a:r>
              <a:rPr lang="ar-SA" sz="1200" b="1" kern="1200" dirty="0">
                <a:solidFill>
                  <a:schemeClr val="tx1"/>
                </a:solidFill>
                <a:effectLst/>
                <a:latin typeface="+mn-lt"/>
                <a:ea typeface="+mn-ea"/>
                <a:cs typeface="+mn-cs"/>
              </a:rPr>
              <a:t>هو تعزيز الاستعداد لإدارة الطوارئ الصحية، من خلال مناقشات جماعية ميسرة.</a:t>
            </a:r>
          </a:p>
          <a:p>
            <a:pPr algn="r" rtl="1"/>
            <a:endParaRPr lang="en-GB" sz="1200" b="1" u="sng" kern="1200" dirty="0">
              <a:solidFill>
                <a:schemeClr val="tx1"/>
              </a:solidFill>
              <a:effectLst/>
              <a:latin typeface="+mn-lt"/>
              <a:ea typeface="+mn-ea"/>
              <a:cs typeface="+mn-cs"/>
            </a:endParaRPr>
          </a:p>
          <a:p>
            <a:pPr algn="r" rtl="1"/>
            <a:r>
              <a:rPr lang="ar-SA" sz="1200" b="1" u="sng" kern="1200" dirty="0">
                <a:solidFill>
                  <a:schemeClr val="tx1"/>
                </a:solidFill>
                <a:effectLst/>
                <a:latin typeface="+mn-lt"/>
                <a:ea typeface="+mn-ea"/>
                <a:cs typeface="+mn-cs"/>
              </a:rPr>
              <a:t>ويمكن استخدام التمرين المكتبي لتحقيق ما يلي:</a:t>
            </a:r>
            <a:r>
              <a:rPr lang="en-GB" sz="1200" b="1" u="sng" kern="1200" dirty="0">
                <a:solidFill>
                  <a:schemeClr val="tx1"/>
                </a:solidFill>
                <a:effectLst/>
                <a:latin typeface="+mn-lt"/>
                <a:ea typeface="+mn-ea"/>
                <a:cs typeface="+mn-cs"/>
              </a:rPr>
              <a:t> </a:t>
            </a:r>
          </a:p>
          <a:p>
            <a:pPr lvl="0" algn="r" rtl="1"/>
            <a:r>
              <a:rPr lang="ar-SA" sz="1200" kern="1200" dirty="0">
                <a:solidFill>
                  <a:schemeClr val="tx1"/>
                </a:solidFill>
                <a:effectLst/>
                <a:latin typeface="+mn-lt"/>
                <a:ea typeface="+mn-ea"/>
                <a:cs typeface="+mn-cs"/>
              </a:rPr>
              <a:t>وضع خطة للاستجابة أو استعراضها </a:t>
            </a:r>
          </a:p>
          <a:p>
            <a:pPr lvl="0" algn="r" rtl="1"/>
            <a:r>
              <a:rPr lang="ar-SA" sz="1200" kern="1200" dirty="0">
                <a:solidFill>
                  <a:schemeClr val="tx1"/>
                </a:solidFill>
                <a:effectLst/>
                <a:latin typeface="+mn-lt"/>
                <a:ea typeface="+mn-ea"/>
                <a:cs typeface="+mn-cs"/>
              </a:rPr>
              <a:t>تعريف المشاركين بأدوارهم ومسؤولياتهم</a:t>
            </a:r>
          </a:p>
          <a:p>
            <a:pPr lvl="0" algn="r" rtl="1"/>
            <a:r>
              <a:rPr lang="ar-SA" sz="1200" kern="1200" dirty="0">
                <a:solidFill>
                  <a:schemeClr val="tx1"/>
                </a:solidFill>
                <a:effectLst/>
                <a:latin typeface="+mn-lt"/>
                <a:ea typeface="+mn-ea"/>
                <a:cs typeface="+mn-cs"/>
              </a:rPr>
              <a:t>تحديد المشاكل وحلها من خلال إجراء مناقشة ميسرة ومفتوحة</a:t>
            </a:r>
            <a:r>
              <a:rPr lang="en-GB" sz="1200" kern="1200" dirty="0">
                <a:solidFill>
                  <a:schemeClr val="tx1"/>
                </a:solidFill>
                <a:effectLst/>
                <a:latin typeface="+mn-lt"/>
                <a:ea typeface="+mn-ea"/>
                <a:cs typeface="+mn-cs"/>
              </a:rPr>
              <a:t>. </a:t>
            </a:r>
          </a:p>
          <a:p>
            <a:pPr lvl="0"/>
            <a:endParaRPr lang="en-GB"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الموارد المتاحة</a:t>
            </a:r>
            <a:r>
              <a:rPr lang="en-US" dirty="0"/>
              <a:t>:</a:t>
            </a:r>
          </a:p>
          <a:p>
            <a:pPr algn="r" rtl="1"/>
            <a:r>
              <a:rPr lang="en-US" dirty="0"/>
              <a:t>•	</a:t>
            </a:r>
            <a:r>
              <a:rPr lang="ar-SA" dirty="0"/>
              <a:t>أداة تقييم المرافق الصحية -</a:t>
            </a:r>
            <a:r>
              <a:rPr lang="en-US" dirty="0"/>
              <a:t>https://www.who.int/publications/i/item/WHO-2019-nCoV-HCF_assessment-IPC-2020.1 </a:t>
            </a:r>
          </a:p>
          <a:p>
            <a:pPr algn="r" rtl="1"/>
            <a:r>
              <a:rPr lang="en-US" dirty="0"/>
              <a:t>•	</a:t>
            </a:r>
            <a:r>
              <a:rPr lang="ar-SA" dirty="0"/>
              <a:t>أداة تقييم البيئات الآمنة لمرافق الرعاية الصحية -</a:t>
            </a:r>
            <a:r>
              <a:rPr lang="en-US" dirty="0"/>
              <a:t>https://www.who.int/publications/i/item/WHO-2019-nCoV-HCF_assessment-Safe_environment-2020.1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Helvetica Neue"/>
                <a:ea typeface="DengXian" panose="02010600030101010101" pitchFamily="2" charset="-122"/>
                <a:cs typeface="Calibri" panose="020F0502020204030204" pitchFamily="34" charset="0"/>
              </a:rPr>
              <a:t> </a:t>
            </a:r>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2034165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411323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4 January 2021</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4 January 2021</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4 January 2021</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dirty="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4 January 2021</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4 January 2021</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4 January 2021</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4 January 2021</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4 January 2021</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4 January 2021</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4 January 2021</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4 January 2021</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4 January 2021</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cms.who.int/teams/regulation-prequalification/covid-19" TargetMode="Externa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36.png"/><Relationship Id="rId4" Type="http://schemas.openxmlformats.org/officeDocument/2006/relationships/hyperlink" Target="https://apps.who.int/iris/bitstream/handle/10665/336603/WHO-2019-nCoV-Vaccine_deployment-2020.1-eng.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hyperlink" Target="https://extranet.who.int/sph/docs/file/1757"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30.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1.png"/><Relationship Id="rId9" Type="http://schemas.openxmlformats.org/officeDocument/2006/relationships/hyperlink" Target="mailto:andragro@paho.org" TargetMode="External"/><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17111" y="1876390"/>
            <a:ext cx="6096000" cy="2186798"/>
          </a:xfrm>
        </p:spPr>
        <p:txBody>
          <a:bodyPr>
            <a:noAutofit/>
          </a:bodyPr>
          <a:lstStyle/>
          <a:p>
            <a:pPr algn="r" rtl="1"/>
            <a:r>
              <a:rPr lang="ar-SA" sz="4000" b="1" dirty="0">
                <a:solidFill>
                  <a:schemeClr val="bg1"/>
                </a:solidFill>
                <a:latin typeface="Arial" panose="020B0604020202020204" pitchFamily="34" charset="0"/>
                <a:cs typeface="Arial" panose="020B0604020202020204" pitchFamily="34" charset="0"/>
              </a:rPr>
              <a:t>فيروس كورونا المستجد </a:t>
            </a:r>
            <a:br>
              <a:rPr lang="ar-SA" sz="4000" b="1" dirty="0">
                <a:solidFill>
                  <a:schemeClr val="bg1"/>
                </a:solidFill>
                <a:latin typeface="Arial" panose="020B0604020202020204" pitchFamily="34" charset="0"/>
                <a:cs typeface="Arial" panose="020B0604020202020204" pitchFamily="34" charset="0"/>
              </a:rPr>
            </a:br>
            <a:r>
              <a:rPr lang="ar-SA" sz="4000" b="1" dirty="0">
                <a:solidFill>
                  <a:schemeClr val="bg1"/>
                </a:solidFill>
                <a:latin typeface="Arial" panose="020B0604020202020204" pitchFamily="34" charset="0"/>
                <a:cs typeface="Arial" panose="020B0604020202020204" pitchFamily="34" charset="0"/>
              </a:rPr>
              <a:t>(كوفيد-19)</a:t>
            </a:r>
            <a:endParaRPr lang="en-US" sz="4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rtl="1"/>
            <a:r>
              <a:rPr lang="ar-SA" sz="3600" b="1" dirty="0">
                <a:solidFill>
                  <a:srgbClr val="0092CB"/>
                </a:solidFill>
              </a:rPr>
              <a:t>اسم البلد</a:t>
            </a:r>
          </a:p>
          <a:p>
            <a:pPr algn="r" rtl="1"/>
            <a:r>
              <a:rPr lang="ar-SA" sz="2000" b="1" dirty="0">
                <a:solidFill>
                  <a:srgbClr val="0092CB"/>
                </a:solidFill>
              </a:rPr>
              <a:t>التاريخ والمكان</a:t>
            </a: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015663"/>
          </a:xfrm>
          <a:prstGeom prst="rect">
            <a:avLst/>
          </a:prstGeom>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000" b="1" i="0" u="none" strike="noStrike" kern="1200" cap="none" spc="0" normalizeH="0" baseline="0" noProof="0" dirty="0">
                <a:ln>
                  <a:noFill/>
                </a:ln>
                <a:solidFill>
                  <a:srgbClr val="D86422"/>
                </a:solidFill>
                <a:effectLst/>
                <a:uLnTx/>
                <a:uFillTx/>
                <a:latin typeface="Arial" panose="020B0604020202020204"/>
                <a:ea typeface="+mn-ea"/>
                <a:cs typeface="Arial"/>
              </a:rPr>
              <a:t>الخطة الوطنية لتوزيع اللقاحات والتطعيم</a:t>
            </a:r>
            <a:r>
              <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rPr>
              <a:t>:</a:t>
            </a:r>
          </a:p>
          <a:p>
            <a:pPr algn="ctr" rtl="1"/>
            <a:r>
              <a:rPr lang="ar-SA" sz="2000" b="1" dirty="0">
                <a:solidFill>
                  <a:srgbClr val="D86422"/>
                </a:solidFill>
                <a:latin typeface="Arial" panose="020B0604020202020204"/>
                <a:cs typeface="Arial"/>
              </a:rPr>
              <a:t>التنظيم والرقابة والسلامة</a:t>
            </a:r>
            <a:endParaRPr lang="en-US" sz="2000" b="1" dirty="0">
              <a:solidFill>
                <a:srgbClr val="D86422"/>
              </a:solidFill>
              <a:latin typeface="Arial" panose="020B0604020202020204"/>
              <a:cs typeface="Arial"/>
            </a:endParaRPr>
          </a:p>
          <a:p>
            <a:pPr algn="ctr" rtl="1"/>
            <a:r>
              <a:rPr kumimoji="0" lang="ar-SA" sz="2000" b="1" i="0" u="none" strike="noStrike" kern="1200" cap="none" spc="0" normalizeH="0" baseline="0" noProof="0" dirty="0">
                <a:ln>
                  <a:noFill/>
                </a:ln>
                <a:solidFill>
                  <a:srgbClr val="D86422"/>
                </a:solidFill>
                <a:effectLst/>
                <a:uLnTx/>
                <a:uFillTx/>
                <a:latin typeface="Arial" panose="020B0604020202020204"/>
                <a:ea typeface="+mn-ea"/>
                <a:cs typeface="Arial"/>
              </a:rPr>
              <a:t>تمرين المحاكاة</a:t>
            </a:r>
            <a:endPar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endParaRP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pic>
        <p:nvPicPr>
          <p:cNvPr id="10" name="Picture 8">
            <a:extLst>
              <a:ext uri="{FF2B5EF4-FFF2-40B4-BE49-F238E27FC236}">
                <a16:creationId xmlns:a16="http://schemas.microsoft.com/office/drawing/2014/main" id="{14696066-3DCA-4D3F-82DF-BC9EB241BE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17388" y="6375338"/>
            <a:ext cx="1310825" cy="401127"/>
          </a:xfrm>
          <a:prstGeom prst="rect">
            <a:avLst/>
          </a:prstGeom>
        </p:spPr>
      </p:pic>
      <p:pic>
        <p:nvPicPr>
          <p:cNvPr id="12" name="Picture 7">
            <a:extLst>
              <a:ext uri="{FF2B5EF4-FFF2-40B4-BE49-F238E27FC236}">
                <a16:creationId xmlns:a16="http://schemas.microsoft.com/office/drawing/2014/main" id="{FC445645-D65E-4E9E-8A2C-BB3E40F8BBA1}"/>
              </a:ext>
            </a:extLst>
          </p:cNvPr>
          <p:cNvPicPr/>
          <p:nvPr/>
        </p:nvPicPr>
        <p:blipFill>
          <a:blip r:embed="rId5">
            <a:extLst>
              <a:ext uri="{28A0092B-C50C-407E-A947-70E740481C1C}">
                <a14:useLocalDpi xmlns:a14="http://schemas.microsoft.com/office/drawing/2010/main" val="0"/>
              </a:ext>
            </a:extLst>
          </a:blip>
          <a:srcRect t="1500" b="1500"/>
          <a:stretch/>
        </p:blipFill>
        <p:spPr bwMode="auto">
          <a:xfrm>
            <a:off x="530789" y="6327366"/>
            <a:ext cx="1290701" cy="4114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79" y="-1"/>
            <a:ext cx="11896345" cy="573093"/>
          </a:xfrm>
        </p:spPr>
        <p:txBody>
          <a:bodyPr>
            <a:normAutofit fontScale="90000"/>
          </a:bodyPr>
          <a:lstStyle/>
          <a:p>
            <a:pPr algn="r" rtl="1"/>
            <a:r>
              <a:rPr lang="ar-SA" dirty="0"/>
              <a:t>أهداف التمرين المكتبي</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85000" lnSpcReduction="20000"/>
          </a:bodyPr>
          <a:lstStyle/>
          <a:p>
            <a:pPr marL="0" lvl="0" indent="0" algn="r" rtl="1">
              <a:lnSpc>
                <a:spcPct val="120000"/>
              </a:lnSpc>
              <a:spcBef>
                <a:spcPts val="700"/>
              </a:spcBef>
              <a:buClr>
                <a:schemeClr val="tx1"/>
              </a:buClr>
              <a:buSzPct val="100000"/>
              <a:buNone/>
            </a:pPr>
            <a:r>
              <a:rPr lang="ar-SA" sz="3200" b="1" dirty="0">
                <a:solidFill>
                  <a:schemeClr val="accent3"/>
                </a:solidFill>
                <a:latin typeface="+mj-lt"/>
                <a:cs typeface="Calibri" panose="020F0502020204030204" pitchFamily="34" charset="0"/>
              </a:rPr>
              <a:t>الأهداف المحددة</a:t>
            </a:r>
          </a:p>
          <a:p>
            <a:pPr marL="0" lvl="0" indent="0" algn="r" rtl="1">
              <a:lnSpc>
                <a:spcPct val="120000"/>
              </a:lnSpc>
              <a:spcBef>
                <a:spcPts val="700"/>
              </a:spcBef>
              <a:buClr>
                <a:schemeClr val="tx1"/>
              </a:buClr>
              <a:buSzPct val="100000"/>
              <a:buNone/>
            </a:pPr>
            <a:r>
              <a:rPr lang="ar-SA" sz="2200" dirty="0">
                <a:solidFill>
                  <a:prstClr val="black"/>
                </a:solidFill>
                <a:latin typeface="+mj-lt"/>
                <a:cs typeface="Calibri" panose="020F0502020204030204" pitchFamily="34" charset="0"/>
              </a:rPr>
              <a:t>1-    </a:t>
            </a:r>
            <a:r>
              <a:rPr lang="ar-SA" sz="2600" dirty="0">
                <a:solidFill>
                  <a:prstClr val="black"/>
                </a:solidFill>
                <a:latin typeface="+mj-lt"/>
                <a:cs typeface="Calibri" panose="020F0502020204030204" pitchFamily="34" charset="0"/>
              </a:rPr>
              <a:t>النظر في الإطار التنظيمي الحالي المتعلق بالموافقة على اللقاحات. وسيتضمن ذلك ما يلي؛</a:t>
            </a:r>
            <a:endParaRPr lang="en-GB" sz="2600" dirty="0">
              <a:solidFill>
                <a:prstClr val="black"/>
              </a:solidFill>
              <a:latin typeface="+mj-lt"/>
              <a:cs typeface="Calibri" panose="020F0502020204030204" pitchFamily="34" charset="0"/>
            </a:endParaRPr>
          </a:p>
          <a:p>
            <a:pPr marL="457200" lvl="1" indent="0" algn="r" rtl="1">
              <a:lnSpc>
                <a:spcPct val="120000"/>
              </a:lnSpc>
              <a:spcBef>
                <a:spcPts val="0"/>
              </a:spcBef>
              <a:buClr>
                <a:schemeClr val="tx1"/>
              </a:buClr>
              <a:buSzPct val="100000"/>
              <a:buNone/>
            </a:pPr>
            <a:r>
              <a:rPr lang="ar-SA" sz="2200" dirty="0">
                <a:solidFill>
                  <a:prstClr val="black"/>
                </a:solidFill>
                <a:latin typeface="+mj-lt"/>
                <a:cs typeface="Calibri" panose="020F0502020204030204" pitchFamily="34" charset="0"/>
              </a:rPr>
              <a:t>أ)	استعراض الموافقة التنظيمية الحالية المعمول بها في حالات الطوارئ</a:t>
            </a:r>
          </a:p>
          <a:p>
            <a:pPr marL="457200" lvl="1" indent="0" algn="r" rtl="1">
              <a:lnSpc>
                <a:spcPct val="120000"/>
              </a:lnSpc>
              <a:spcBef>
                <a:spcPts val="0"/>
              </a:spcBef>
              <a:buClr>
                <a:schemeClr val="tx1"/>
              </a:buClr>
              <a:buSzPct val="100000"/>
              <a:buNone/>
            </a:pPr>
            <a:r>
              <a:rPr lang="ar-SA" sz="2200" dirty="0">
                <a:solidFill>
                  <a:prstClr val="black"/>
                </a:solidFill>
                <a:latin typeface="+mj-lt"/>
                <a:cs typeface="Calibri" panose="020F0502020204030204" pitchFamily="34" charset="0"/>
              </a:rPr>
              <a:t>ب)	تحديد مسارات الموافقة والاستيراد في حالات الطوارئ على النحو المطلوب</a:t>
            </a:r>
          </a:p>
          <a:p>
            <a:pPr marL="457200" lvl="1" indent="0" algn="r" rtl="1">
              <a:lnSpc>
                <a:spcPct val="120000"/>
              </a:lnSpc>
              <a:spcBef>
                <a:spcPts val="0"/>
              </a:spcBef>
              <a:buClr>
                <a:schemeClr val="tx1"/>
              </a:buClr>
              <a:buSzPct val="100000"/>
              <a:buNone/>
            </a:pPr>
            <a:r>
              <a:rPr lang="ar-SA" sz="2200" dirty="0">
                <a:solidFill>
                  <a:prstClr val="black"/>
                </a:solidFill>
                <a:latin typeface="+mj-lt"/>
                <a:cs typeface="Calibri" panose="020F0502020204030204" pitchFamily="34" charset="0"/>
              </a:rPr>
              <a:t>ج)	وضع الصيغة النهائية لترتيبات ترخيص اللقاحات وآليات إيصال اللقاحات</a:t>
            </a:r>
          </a:p>
          <a:p>
            <a:pPr marL="457200" lvl="1" indent="0" algn="r" rtl="1">
              <a:lnSpc>
                <a:spcPct val="120000"/>
              </a:lnSpc>
              <a:spcBef>
                <a:spcPts val="0"/>
              </a:spcBef>
              <a:buClr>
                <a:schemeClr val="tx1"/>
              </a:buClr>
              <a:buSzPct val="100000"/>
              <a:buNone/>
            </a:pPr>
            <a:endParaRPr lang="ar-SA" sz="2200" dirty="0">
              <a:solidFill>
                <a:prstClr val="black"/>
              </a:solidFill>
              <a:latin typeface="+mj-lt"/>
              <a:cs typeface="Calibri" panose="020F0502020204030204" pitchFamily="34" charset="0"/>
            </a:endParaRPr>
          </a:p>
          <a:p>
            <a:pPr marL="0" marR="0" lvl="0" indent="0" algn="r" defTabSz="914400" rtl="1" eaLnBrk="1" fontAlgn="auto" latinLnBrk="0" hangingPunct="1">
              <a:lnSpc>
                <a:spcPct val="120000"/>
              </a:lnSpc>
              <a:spcBef>
                <a:spcPts val="700"/>
              </a:spcBef>
              <a:spcAft>
                <a:spcPts val="0"/>
              </a:spcAft>
              <a:buClr>
                <a:prstClr val="black"/>
              </a:buClr>
              <a:buSzPct val="100000"/>
              <a:buFont typeface="Arial" panose="020B0604020202020204" pitchFamily="34" charset="0"/>
              <a:buNone/>
              <a:tabLst/>
              <a:defRPr/>
            </a:pPr>
            <a:r>
              <a:rPr kumimoji="0" lang="ar-SA" sz="26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2-    ضمان تقديم التطعيم الصحيح</a:t>
            </a:r>
            <a:endParaRPr kumimoji="0" lang="en-GB" sz="26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endParaRP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1-	عمليات المناولة والتخزين والإيصال المرخص لها</a:t>
            </a: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2-	مراكز التطعيم المرخص لها</a:t>
            </a: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3-	موظفو التطعيم المرخص لهم</a:t>
            </a: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endParaRPr lang="en-GB" sz="2200" dirty="0">
              <a:solidFill>
                <a:prstClr val="black"/>
              </a:solidFill>
              <a:latin typeface="+mj-lt"/>
              <a:cs typeface="Calibri" panose="020F0502020204030204" pitchFamily="34" charset="0"/>
            </a:endParaRPr>
          </a:p>
          <a:p>
            <a:pPr marL="0" marR="0" lvl="0" indent="0" algn="r" defTabSz="914400" rtl="1" eaLnBrk="1" fontAlgn="auto" latinLnBrk="0" hangingPunct="1">
              <a:lnSpc>
                <a:spcPct val="120000"/>
              </a:lnSpc>
              <a:spcBef>
                <a:spcPts val="700"/>
              </a:spcBef>
              <a:spcAft>
                <a:spcPts val="0"/>
              </a:spcAft>
              <a:buClr>
                <a:prstClr val="black"/>
              </a:buClr>
              <a:buSzPct val="100000"/>
              <a:buFont typeface="Arial" panose="020B0604020202020204" pitchFamily="34" charset="0"/>
              <a:buNone/>
              <a:tabLst/>
              <a:defRPr/>
            </a:pPr>
            <a:r>
              <a:rPr kumimoji="0" lang="ar-SA" sz="26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3-    حدد أي تحديات تواجه جوانب التنظيم والسلامة في عملية التطعيم.</a:t>
            </a:r>
            <a:endParaRPr kumimoji="0" lang="en-GB" sz="26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endParaRP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أ)	استعراض رصد السلامة، وإدارة الأحداث </a:t>
            </a:r>
            <a:r>
              <a:rPr kumimoji="0" lang="ar-SA" sz="2200" b="0" i="0" u="none" strike="noStrike" kern="1200" cap="none" spc="0" normalizeH="0" baseline="0" noProof="0" dirty="0" err="1">
                <a:ln>
                  <a:noFill/>
                </a:ln>
                <a:solidFill>
                  <a:prstClr val="black"/>
                </a:solidFill>
                <a:effectLst/>
                <a:uLnTx/>
                <a:uFillTx/>
                <a:latin typeface="+mj-lt"/>
                <a:ea typeface="+mn-ea"/>
                <a:cs typeface="Calibri" panose="020F0502020204030204" pitchFamily="34" charset="0"/>
              </a:rPr>
              <a:t>الضائرة</a:t>
            </a: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 بعد التحصين، وسلامة الحقن</a:t>
            </a: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ب)	تتبع عميلة طرح الدفعات وإدارتها</a:t>
            </a:r>
          </a:p>
          <a:p>
            <a:pPr marL="457200" marR="0" lvl="1" indent="0" algn="r" defTabSz="914400" rtl="1" eaLnBrk="1" fontAlgn="auto" latinLnBrk="0" hangingPunct="1">
              <a:lnSpc>
                <a:spcPct val="120000"/>
              </a:lnSpc>
              <a:spcBef>
                <a:spcPts val="0"/>
              </a:spcBef>
              <a:spcAft>
                <a:spcPts val="0"/>
              </a:spcAft>
              <a:buClr>
                <a:prstClr val="black"/>
              </a:buClr>
              <a:buSzPct val="100000"/>
              <a:buFont typeface="Arial" panose="020B0604020202020204" pitchFamily="34" charset="0"/>
              <a:buNone/>
              <a:tabLst/>
              <a:defRPr/>
            </a:pPr>
            <a:r>
              <a:rPr kumimoji="0" lang="ar-SA" sz="2200" b="0" i="0" u="none" strike="noStrike" kern="1200" cap="none" spc="0" normalizeH="0" baseline="0" noProof="0" dirty="0">
                <a:ln>
                  <a:noFill/>
                </a:ln>
                <a:solidFill>
                  <a:prstClr val="black"/>
                </a:solidFill>
                <a:effectLst/>
                <a:uLnTx/>
                <a:uFillTx/>
                <a:latin typeface="+mj-lt"/>
                <a:ea typeface="+mn-ea"/>
                <a:cs typeface="Calibri" panose="020F0502020204030204" pitchFamily="34" charset="0"/>
              </a:rPr>
              <a:t>ج)	الرصد والإبلاغ</a:t>
            </a:r>
          </a:p>
          <a:p>
            <a:pPr marL="914400" lvl="1" indent="-457200">
              <a:lnSpc>
                <a:spcPct val="120000"/>
              </a:lnSpc>
              <a:spcBef>
                <a:spcPts val="0"/>
              </a:spcBef>
              <a:buClr>
                <a:schemeClr val="tx1"/>
              </a:buClr>
              <a:buSzPct val="100000"/>
              <a:buFont typeface="+mj-lt"/>
              <a:buAutoNum type="alphaLcPeriod"/>
            </a:pPr>
            <a:endParaRPr lang="en-GB" dirty="0">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en-GB" sz="2800"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en-GB" sz="3200"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3365201" y="6675437"/>
            <a:ext cx="3769418" cy="365125"/>
          </a:xfrm>
        </p:spPr>
        <p:txBody>
          <a:bodyPr/>
          <a:lstStyle/>
          <a:p>
            <a:pPr algn="r" rtl="1"/>
            <a:r>
              <a:rPr lang="ar-SA" dirty="0"/>
              <a:t>23 كانون الأول/ديسمبر 202</a:t>
            </a:r>
          </a:p>
          <a:p>
            <a:endParaRPr lang="en-US" dirty="0"/>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80" y="-8247"/>
            <a:ext cx="11829670" cy="581340"/>
          </a:xfrm>
        </p:spPr>
        <p:txBody>
          <a:bodyPr>
            <a:normAutofit fontScale="90000"/>
          </a:bodyPr>
          <a:lstStyle/>
          <a:p>
            <a:pPr algn="r" rtl="1"/>
            <a:r>
              <a:rPr lang="ar-SA" dirty="0">
                <a:latin typeface="Arial"/>
                <a:cs typeface="Arial"/>
              </a:rPr>
              <a:t>فريق إدارة التمرين</a:t>
            </a:r>
            <a:endParaRPr lang="en-US" dirty="0">
              <a:latin typeface="Arial"/>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b="1" dirty="0">
                <a:solidFill>
                  <a:schemeClr val="accent3"/>
                </a:solidFill>
                <a:latin typeface="+mj-lt"/>
                <a:cs typeface="Calibri" panose="020F0502020204030204" pitchFamily="34" charset="0"/>
              </a:rPr>
              <a:t>الأدوار</a:t>
            </a:r>
          </a:p>
          <a:p>
            <a:pPr marL="0" lvl="0" indent="0" algn="r" rtl="1">
              <a:lnSpc>
                <a:spcPct val="100000"/>
              </a:lnSpc>
              <a:spcBef>
                <a:spcPts val="700"/>
              </a:spcBef>
              <a:buClr>
                <a:schemeClr val="tx1"/>
              </a:buClr>
              <a:buSzPct val="100000"/>
              <a:buNone/>
            </a:pPr>
            <a:endParaRPr lang="en-US" sz="2600" b="1" dirty="0">
              <a:solidFill>
                <a:schemeClr val="accent3"/>
              </a:solidFill>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التيسير: (أدخل الاسم/الأسماء)</a:t>
            </a:r>
            <a:endParaRPr lang="en-US" sz="2600" dirty="0">
              <a:latin typeface="+mj-lt"/>
              <a:cs typeface="Calibri" panose="020F0502020204030204" pitchFamily="34" charset="0"/>
            </a:endParaRP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المقيّم/المقرر: (أدخل الاسم/الأسماء)</a:t>
            </a:r>
            <a:r>
              <a:rPr lang="en-US" sz="2600" dirty="0">
                <a:latin typeface="+mj-lt"/>
                <a:cs typeface="Calibri" panose="020F0502020204030204" pitchFamily="34" charset="0"/>
              </a:rPr>
              <a:t> </a:t>
            </a:r>
          </a:p>
          <a:p>
            <a:pPr marL="0" lvl="0" indent="0" algn="r" rtl="1">
              <a:lnSpc>
                <a:spcPct val="100000"/>
              </a:lnSpc>
              <a:spcBef>
                <a:spcPts val="700"/>
              </a:spcBef>
              <a:buClr>
                <a:schemeClr val="tx1"/>
              </a:buClr>
              <a:buSzPct val="100000"/>
              <a:buNone/>
            </a:pPr>
            <a:r>
              <a:rPr lang="ar-SA" sz="2600" dirty="0">
                <a:latin typeface="+mj-lt"/>
                <a:cs typeface="Calibri" panose="020F0502020204030204" pitchFamily="34" charset="0"/>
              </a:rPr>
              <a:t>المراقبون: (عند الاقتضاء)</a:t>
            </a: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ar-SA" dirty="0"/>
              <a:t>23 كانون الأول/ديسمبر 202</a:t>
            </a: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352930" y="0"/>
            <a:ext cx="10515600" cy="581340"/>
          </a:xfrm>
        </p:spPr>
        <p:txBody>
          <a:bodyPr>
            <a:normAutofit fontScale="90000"/>
          </a:bodyPr>
          <a:lstStyle/>
          <a:p>
            <a:pPr algn="r" rtl="1"/>
            <a:r>
              <a:rPr lang="ar-SA" dirty="0"/>
              <a:t>قواعد التمرين المكتبي</a:t>
            </a:r>
            <a:endParaRPr lang="en-US" dirty="0"/>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5402014" y="6666766"/>
            <a:ext cx="3769418" cy="365125"/>
          </a:xfrm>
        </p:spPr>
        <p:txBody>
          <a:bodyPr/>
          <a:lstStyle/>
          <a:p>
            <a:pPr>
              <a:defRPr/>
            </a:pPr>
            <a:r>
              <a:rPr lang="ar-SA" dirty="0"/>
              <a:t>23 كانون الأول/ديسمبر 202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5880005" y="649224"/>
            <a:ext cx="6278398" cy="2927245"/>
          </a:xfrm>
        </p:spPr>
        <p:txBody>
          <a:bodyPr>
            <a:noAutofit/>
          </a:bodyPr>
          <a:lstStyle/>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هذا التمرين ليس اختباراً فردياً</a:t>
            </a: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7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احترم آراء الآخرين</a:t>
            </a: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7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895350"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استجب مثلما تفعل في الحياة اليومية واسمح للآخرين بفعل الشيء نفسه</a:t>
            </a:r>
            <a:endParaRPr kumimoji="0" lang="en-US" sz="7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lvl="0" indent="-355600" algn="r" rtl="1">
              <a:lnSpc>
                <a:spcPct val="100000"/>
              </a:lnSpc>
              <a:spcBef>
                <a:spcPts val="700"/>
              </a:spcBef>
              <a:buClr>
                <a:srgbClr val="A24B19"/>
              </a:buClr>
              <a:buSzPct val="150000"/>
              <a:tabLst>
                <a:tab pos="895350" algn="l"/>
              </a:tabLst>
            </a:pPr>
            <a:endParaRPr lang="en-US" sz="700" dirty="0">
              <a:solidFill>
                <a:prstClr val="black"/>
              </a:solidFill>
              <a:latin typeface="Arial" panose="020B0604020202020204"/>
              <a:cs typeface="Calibri" panose="020F0502020204030204" pitchFamily="34" charset="0"/>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895350"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هذا تمرين مُومّن ومغلق،  مما يعني أن كل ما يناقش لا يخرج من هذه القاعة</a:t>
            </a: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2198914" y="4993675"/>
            <a:ext cx="9993086" cy="1241365"/>
          </a:xfrm>
          <a:prstGeom prst="rect">
            <a:avLst/>
          </a:prstGeom>
        </p:spPr>
        <p:txBody>
          <a:bodyPr wrap="square" lIns="91440" tIns="45720" rIns="91440" bIns="45720" anchor="t">
            <a:spAutoFit/>
          </a:bodyPr>
          <a:lstStyle/>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a:rPr>
              <a:t>استخدم الموارد الموجودة (مثل الخطط والإرشادات واللوائح) لتوجيه استجاباتك</a:t>
            </a: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700" b="0" i="0" u="none" strike="noStrike" kern="1200" cap="none" spc="0" normalizeH="0" baseline="0" noProof="0" dirty="0">
              <a:ln>
                <a:noFill/>
              </a:ln>
              <a:solidFill>
                <a:prstClr val="black"/>
              </a:solidFill>
              <a:effectLst/>
              <a:uLnTx/>
              <a:uFillTx/>
              <a:latin typeface="Arial" panose="020B0604020202020204"/>
              <a:ea typeface="+mn-ea"/>
              <a:cs typeface="Calibri"/>
            </a:endParaRPr>
          </a:p>
          <a:p>
            <a:pPr marL="447675" marR="0" lvl="0" indent="-355600" algn="r" defTabSz="914400" rtl="1"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ar-SA" sz="2800" b="0" i="0" u="none" strike="noStrike" kern="1200" cap="none" spc="0" normalizeH="0" baseline="0" noProof="0" dirty="0">
                <a:ln>
                  <a:noFill/>
                </a:ln>
                <a:solidFill>
                  <a:prstClr val="black"/>
                </a:solidFill>
                <a:effectLst/>
                <a:uLnTx/>
                <a:uFillTx/>
                <a:latin typeface="Arial" panose="020B0604020202020204"/>
                <a:ea typeface="+mn-ea"/>
                <a:cs typeface="Calibri"/>
              </a:rPr>
              <a:t>ركّز على الحلول</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597" y="125031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203062" y="4554761"/>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rtl="1">
              <a:lnSpc>
                <a:spcPct val="90000"/>
              </a:lnSpc>
              <a:spcBef>
                <a:spcPct val="0"/>
              </a:spcBef>
              <a:spcAft>
                <a:spcPct val="35000"/>
              </a:spcAft>
              <a:buNone/>
            </a:pPr>
            <a:r>
              <a:rPr lang="ar-SA" sz="2000" b="1" kern="1200" dirty="0"/>
              <a:t>المناقشة والتقييم </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a:xfrm>
            <a:off x="152779" y="-8247"/>
            <a:ext cx="11401689" cy="581340"/>
          </a:xfrm>
        </p:spPr>
        <p:txBody>
          <a:bodyPr>
            <a:normAutofit fontScale="90000"/>
          </a:bodyPr>
          <a:lstStyle/>
          <a:p>
            <a:pPr algn="r" rtl="1"/>
            <a:r>
              <a:rPr lang="ar-SA" dirty="0"/>
              <a:t>التمرين المكتبي: كيفية أداء الأدوار</a:t>
            </a:r>
            <a:endParaRPr lang="en-US" dirty="0"/>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a:xfrm>
            <a:off x="5481868" y="6697133"/>
            <a:ext cx="3769418" cy="228885"/>
          </a:xfrm>
        </p:spPr>
        <p:txBody>
          <a:bodyPr/>
          <a:lstStyle/>
          <a:p>
            <a:r>
              <a:rPr lang="ar-SA" dirty="0"/>
              <a:t>23 كانون الأول/ديسمبر 202</a:t>
            </a:r>
            <a:endParaRPr lang="en-US" dirty="0"/>
          </a:p>
          <a:p>
            <a:endParaRPr lang="en-US" dirty="0"/>
          </a:p>
        </p:txBody>
      </p:sp>
      <p:sp>
        <p:nvSpPr>
          <p:cNvPr id="182" name="Rectangle 181">
            <a:extLst>
              <a:ext uri="{FF2B5EF4-FFF2-40B4-BE49-F238E27FC236}">
                <a16:creationId xmlns:a16="http://schemas.microsoft.com/office/drawing/2014/main" id="{67744F97-E788-4F04-8EA4-6A6ED13C2739}"/>
              </a:ext>
            </a:extLst>
          </p:cNvPr>
          <p:cNvSpPr/>
          <p:nvPr/>
        </p:nvSpPr>
        <p:spPr>
          <a:xfrm>
            <a:off x="-9579" y="583421"/>
            <a:ext cx="3728243" cy="5999838"/>
          </a:xfrm>
          <a:prstGeom prst="rect">
            <a:avLst/>
          </a:prstGeom>
          <a:solidFill>
            <a:schemeClr val="tx2"/>
          </a:solidFill>
        </p:spPr>
        <p:txBody>
          <a:bodyPr wrap="square">
            <a:noAutofit/>
          </a:bodyPr>
          <a:lstStyle/>
          <a:p>
            <a:pPr algn="ctr"/>
            <a:endParaRPr lang="ar-SA" sz="2400" dirty="0">
              <a:solidFill>
                <a:schemeClr val="bg1"/>
              </a:solidFill>
            </a:endParaRPr>
          </a:p>
          <a:p>
            <a:pPr algn="ctr"/>
            <a:r>
              <a:rPr lang="ar-SA" sz="2400" dirty="0">
                <a:solidFill>
                  <a:schemeClr val="bg1"/>
                </a:solidFill>
              </a:rPr>
              <a:t> هذا تمرين مغلق مصمم لك خصيصاً.</a:t>
            </a:r>
          </a:p>
          <a:p>
            <a:pPr algn="ctr"/>
            <a:endParaRPr lang="ar-SA" sz="2400" dirty="0">
              <a:solidFill>
                <a:schemeClr val="bg1"/>
              </a:solidFill>
            </a:endParaRPr>
          </a:p>
          <a:p>
            <a:pPr algn="ctr"/>
            <a:r>
              <a:rPr lang="ar-SA" sz="2400" dirty="0">
                <a:solidFill>
                  <a:schemeClr val="bg1"/>
                </a:solidFill>
              </a:rPr>
              <a:t>قد تقرر حذف شريحة من الشرائح  أو إضافة شريحة أخرى</a:t>
            </a:r>
          </a:p>
          <a:p>
            <a:pPr algn="ctr"/>
            <a:endParaRPr lang="ar-SA" sz="2400" dirty="0">
              <a:solidFill>
                <a:schemeClr val="bg1"/>
              </a:solidFill>
            </a:endParaRPr>
          </a:p>
          <a:p>
            <a:pPr algn="ctr"/>
            <a:r>
              <a:rPr lang="ar-SA" sz="2400" dirty="0">
                <a:solidFill>
                  <a:schemeClr val="bg1"/>
                </a:solidFill>
              </a:rPr>
              <a:t>سيساعد هذا النشاط في توجيهك خلال سلسلة من المناقشات التي تركز على مختلف السيناريوهات المتعلقة بلقاح كوفيد-19</a:t>
            </a:r>
          </a:p>
          <a:p>
            <a:pPr algn="ctr"/>
            <a:endParaRPr lang="en-US" sz="3600" b="1" dirty="0">
              <a:solidFill>
                <a:srgbClr val="FFFFFF"/>
              </a:solidFill>
              <a:ea typeface="Arial"/>
              <a:cs typeface="Arial"/>
              <a:sym typeface="Arial"/>
            </a:endParaRPr>
          </a:p>
          <a:p>
            <a:pPr lvl="0" algn="ctr">
              <a:buClr>
                <a:srgbClr val="FFFFFF"/>
              </a:buClr>
              <a:buSzPts val="3600"/>
            </a:pPr>
            <a:r>
              <a:rPr lang="ar-SA" sz="3600" b="1" dirty="0">
                <a:solidFill>
                  <a:srgbClr val="FFFFFF"/>
                </a:solidFill>
                <a:ea typeface="Arial"/>
                <a:cs typeface="Arial"/>
                <a:sym typeface="Arial"/>
              </a:rPr>
              <a:t>نحن هنا</a:t>
            </a:r>
          </a:p>
          <a:p>
            <a:pPr lvl="0" algn="ctr">
              <a:buClr>
                <a:srgbClr val="FFFFFF"/>
              </a:buClr>
              <a:buSzPts val="3600"/>
            </a:pPr>
            <a:r>
              <a:rPr lang="ar-SA" sz="3600" b="1" dirty="0">
                <a:solidFill>
                  <a:srgbClr val="FFFFFF"/>
                </a:solidFill>
                <a:ea typeface="Arial"/>
                <a:cs typeface="Arial"/>
                <a:sym typeface="Arial"/>
              </a:rPr>
              <a:t> جميعا لنتعلم</a:t>
            </a:r>
          </a:p>
        </p:txBody>
      </p:sp>
      <p:sp>
        <p:nvSpPr>
          <p:cNvPr id="136" name="Freeform: Shape 59">
            <a:extLst>
              <a:ext uri="{FF2B5EF4-FFF2-40B4-BE49-F238E27FC236}">
                <a16:creationId xmlns:a16="http://schemas.microsoft.com/office/drawing/2014/main" id="{9ADF7D14-639B-664A-8CB8-3B46EFA91E8C}"/>
              </a:ext>
            </a:extLst>
          </p:cNvPr>
          <p:cNvSpPr/>
          <p:nvPr/>
        </p:nvSpPr>
        <p:spPr>
          <a:xfrm>
            <a:off x="6704927" y="4592863"/>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rtl="1">
              <a:lnSpc>
                <a:spcPct val="90000"/>
              </a:lnSpc>
              <a:spcBef>
                <a:spcPct val="0"/>
              </a:spcBef>
              <a:spcAft>
                <a:spcPct val="35000"/>
              </a:spcAft>
              <a:buNone/>
            </a:pPr>
            <a:r>
              <a:rPr lang="ar-SA" sz="2000" b="1" kern="1200" dirty="0"/>
              <a:t>تيسير استخلاص</a:t>
            </a:r>
          </a:p>
          <a:p>
            <a:pPr marL="0" lvl="0" indent="0" algn="ctr" defTabSz="1066800" rtl="1">
              <a:lnSpc>
                <a:spcPct val="90000"/>
              </a:lnSpc>
              <a:spcBef>
                <a:spcPct val="0"/>
              </a:spcBef>
              <a:spcAft>
                <a:spcPct val="35000"/>
              </a:spcAft>
              <a:buNone/>
            </a:pPr>
            <a:r>
              <a:rPr lang="ar-SA" sz="2000" b="1" kern="1200" dirty="0"/>
              <a:t>المعلومات</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9062892" y="4633669"/>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ar-SA" sz="2000" b="1" kern="1200" dirty="0"/>
              <a:t>تخطيط الأعمال</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3914155" y="2926446"/>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ar-SA" sz="2000" kern="1200" dirty="0"/>
              <a:t>أسئلة </a:t>
            </a:r>
          </a:p>
          <a:p>
            <a:pPr marL="0" lvl="0" indent="0" algn="ctr" defTabSz="311150">
              <a:lnSpc>
                <a:spcPct val="90000"/>
              </a:lnSpc>
              <a:spcBef>
                <a:spcPct val="0"/>
              </a:spcBef>
              <a:spcAft>
                <a:spcPct val="35000"/>
              </a:spcAft>
              <a:buNone/>
            </a:pPr>
            <a:r>
              <a:rPr lang="ar-SA" sz="2000" dirty="0"/>
              <a:t>ومناقشة</a:t>
            </a:r>
          </a:p>
          <a:p>
            <a:pPr marL="0" lvl="0" indent="0" algn="ctr" defTabSz="311150">
              <a:lnSpc>
                <a:spcPct val="90000"/>
              </a:lnSpc>
              <a:spcBef>
                <a:spcPct val="0"/>
              </a:spcBef>
              <a:spcAft>
                <a:spcPct val="35000"/>
              </a:spcAft>
              <a:buNone/>
            </a:pPr>
            <a:r>
              <a:rPr lang="ar-SA" sz="2000" kern="1200" dirty="0"/>
              <a:t>(4)</a:t>
            </a:r>
            <a:endParaRPr lang="en-US" sz="2000" kern="1200" dirty="0"/>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5935543" y="2907081"/>
            <a:ext cx="1719844" cy="1661230"/>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a:t>
              </a:r>
            </a:p>
            <a:p>
              <a:pPr marL="0" lvl="0" indent="0" algn="ctr" defTabSz="311150" rtl="1">
                <a:lnSpc>
                  <a:spcPct val="90000"/>
                </a:lnSpc>
                <a:spcBef>
                  <a:spcPct val="0"/>
                </a:spcBef>
                <a:spcAft>
                  <a:spcPct val="35000"/>
                </a:spcAft>
                <a:buNone/>
              </a:pPr>
              <a:r>
                <a:rPr lang="ar-SA" sz="2000" b="1" dirty="0"/>
                <a:t>المحدّث</a:t>
              </a:r>
            </a:p>
            <a:p>
              <a:pPr marL="0" lvl="0" indent="0" algn="ctr" defTabSz="311150" rtl="1">
                <a:lnSpc>
                  <a:spcPct val="90000"/>
                </a:lnSpc>
                <a:spcBef>
                  <a:spcPct val="0"/>
                </a:spcBef>
                <a:spcAft>
                  <a:spcPct val="35000"/>
                </a:spcAft>
                <a:buNone/>
              </a:pPr>
              <a:r>
                <a:rPr lang="ar-SA" sz="2000" b="1" dirty="0"/>
                <a:t>4</a:t>
              </a:r>
              <a:endParaRPr lang="en-US" sz="2000" b="1" kern="1200" dirty="0"/>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8017909" y="2920908"/>
            <a:ext cx="1567268"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rtl="1">
                <a:lnSpc>
                  <a:spcPct val="90000"/>
                </a:lnSpc>
                <a:spcBef>
                  <a:spcPct val="0"/>
                </a:spcBef>
                <a:spcAft>
                  <a:spcPct val="35000"/>
                </a:spcAft>
                <a:buNone/>
              </a:pPr>
              <a:r>
                <a:rPr lang="ar-SA" sz="2000" kern="1200" dirty="0"/>
                <a:t>أسئلة</a:t>
              </a:r>
            </a:p>
            <a:p>
              <a:pPr marL="0" lvl="0" indent="0" algn="ctr" defTabSz="311150" rtl="1">
                <a:lnSpc>
                  <a:spcPct val="90000"/>
                </a:lnSpc>
                <a:spcBef>
                  <a:spcPct val="0"/>
                </a:spcBef>
                <a:spcAft>
                  <a:spcPct val="35000"/>
                </a:spcAft>
                <a:buNone/>
              </a:pPr>
              <a:r>
                <a:rPr lang="ar-SA" sz="2000" dirty="0"/>
                <a:t>ومناقشة</a:t>
              </a:r>
            </a:p>
            <a:p>
              <a:pPr marL="0" lvl="0" indent="0" algn="ctr" defTabSz="311150" rtl="1">
                <a:lnSpc>
                  <a:spcPct val="90000"/>
                </a:lnSpc>
                <a:spcBef>
                  <a:spcPct val="0"/>
                </a:spcBef>
                <a:spcAft>
                  <a:spcPct val="35000"/>
                </a:spcAft>
                <a:buNone/>
              </a:pPr>
              <a:r>
                <a:rPr lang="ar-SA" sz="2000" kern="1200" dirty="0"/>
                <a:t>(3)</a:t>
              </a:r>
              <a:endParaRPr lang="en-US" sz="2000" kern="1200" dirty="0"/>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9971807" y="2877028"/>
            <a:ext cx="1722306"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a:t>
              </a:r>
            </a:p>
            <a:p>
              <a:pPr marL="0" lvl="0" indent="0" algn="ctr" defTabSz="311150" rtl="1">
                <a:lnSpc>
                  <a:spcPct val="90000"/>
                </a:lnSpc>
                <a:spcBef>
                  <a:spcPct val="0"/>
                </a:spcBef>
                <a:spcAft>
                  <a:spcPct val="35000"/>
                </a:spcAft>
                <a:buNone/>
              </a:pPr>
              <a:r>
                <a:rPr lang="ar-SA" sz="2000" b="1" dirty="0"/>
                <a:t>المحدّث 3</a:t>
              </a:r>
              <a:endParaRPr lang="en-US" sz="2000" b="1" kern="1200" dirty="0"/>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10083847" y="824269"/>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860970"/>
              <a:ext cx="1534696" cy="157517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1">
                <a:lnSpc>
                  <a:spcPct val="90000"/>
                </a:lnSpc>
                <a:spcBef>
                  <a:spcPct val="0"/>
                </a:spcBef>
                <a:spcAft>
                  <a:spcPct val="35000"/>
                </a:spcAft>
                <a:buNone/>
              </a:pPr>
              <a:r>
                <a:rPr lang="ar-SA" sz="2000" kern="1200" dirty="0"/>
                <a:t>أسئلة </a:t>
              </a:r>
            </a:p>
            <a:p>
              <a:pPr marL="0" lvl="0" indent="0" algn="ctr" defTabSz="311150" rtl="1">
                <a:lnSpc>
                  <a:spcPct val="90000"/>
                </a:lnSpc>
                <a:spcBef>
                  <a:spcPct val="0"/>
                </a:spcBef>
                <a:spcAft>
                  <a:spcPct val="35000"/>
                </a:spcAft>
                <a:buNone/>
              </a:pPr>
              <a:r>
                <a:rPr lang="ar-SA" sz="2000" dirty="0"/>
                <a:t>ومناقشة</a:t>
              </a:r>
            </a:p>
            <a:p>
              <a:pPr marL="0" lvl="0" indent="0" algn="ctr" defTabSz="311150" rtl="1">
                <a:lnSpc>
                  <a:spcPct val="90000"/>
                </a:lnSpc>
                <a:spcBef>
                  <a:spcPct val="0"/>
                </a:spcBef>
                <a:spcAft>
                  <a:spcPct val="35000"/>
                </a:spcAft>
                <a:buNone/>
              </a:pPr>
              <a:r>
                <a:rPr lang="ar-SA" sz="2000" kern="1200" dirty="0"/>
                <a:t>(2)</a:t>
              </a:r>
              <a:endParaRPr lang="en-US" sz="2000" kern="1200" dirty="0"/>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8098454" y="981374"/>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a:t>
              </a:r>
            </a:p>
            <a:p>
              <a:pPr marL="0" lvl="0" indent="0" algn="ctr" defTabSz="311150" rtl="1">
                <a:lnSpc>
                  <a:spcPct val="90000"/>
                </a:lnSpc>
                <a:spcBef>
                  <a:spcPct val="0"/>
                </a:spcBef>
                <a:spcAft>
                  <a:spcPct val="35000"/>
                </a:spcAft>
                <a:buNone/>
              </a:pPr>
              <a:r>
                <a:rPr lang="ar-SA" sz="2000" b="1" dirty="0"/>
                <a:t>المحدّث 2</a:t>
              </a:r>
              <a:endParaRPr lang="en-US" sz="2000" b="1" kern="1200" dirty="0"/>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5925396" y="1036388"/>
            <a:ext cx="1777172"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rtl="1">
                <a:lnSpc>
                  <a:spcPct val="90000"/>
                </a:lnSpc>
                <a:spcBef>
                  <a:spcPct val="0"/>
                </a:spcBef>
                <a:spcAft>
                  <a:spcPct val="35000"/>
                </a:spcAft>
                <a:buNone/>
              </a:pPr>
              <a:r>
                <a:rPr lang="ar-SA" sz="2000" kern="1200" dirty="0"/>
                <a:t>أسئلة </a:t>
              </a:r>
            </a:p>
            <a:p>
              <a:pPr marL="0" lvl="0" indent="0" algn="ctr" defTabSz="311150" rtl="1">
                <a:lnSpc>
                  <a:spcPct val="90000"/>
                </a:lnSpc>
                <a:spcBef>
                  <a:spcPct val="0"/>
                </a:spcBef>
                <a:spcAft>
                  <a:spcPct val="35000"/>
                </a:spcAft>
                <a:buNone/>
              </a:pPr>
              <a:r>
                <a:rPr lang="ar-SA" sz="2000" kern="1200" dirty="0"/>
                <a:t>ومناقشة</a:t>
              </a:r>
            </a:p>
            <a:p>
              <a:pPr marL="0" lvl="0" indent="0" algn="ctr" defTabSz="311150" rtl="1">
                <a:lnSpc>
                  <a:spcPct val="90000"/>
                </a:lnSpc>
                <a:spcBef>
                  <a:spcPct val="0"/>
                </a:spcBef>
                <a:spcAft>
                  <a:spcPct val="35000"/>
                </a:spcAft>
                <a:buNone/>
              </a:pPr>
              <a:r>
                <a:rPr lang="ar-SA" sz="2000" dirty="0"/>
                <a:t>(1)</a:t>
              </a:r>
              <a:endParaRPr lang="ar-SA" sz="2000" kern="1200" dirty="0"/>
            </a:p>
            <a:p>
              <a:pPr marL="0" lvl="0" indent="0" algn="ctr" defTabSz="311150" rtl="1">
                <a:lnSpc>
                  <a:spcPct val="90000"/>
                </a:lnSpc>
                <a:spcBef>
                  <a:spcPct val="0"/>
                </a:spcBef>
                <a:spcAft>
                  <a:spcPct val="35000"/>
                </a:spcAft>
                <a:buNone/>
              </a:pPr>
              <a:endParaRPr lang="en-US" sz="2000" kern="1200" dirty="0"/>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3809622" y="1001291"/>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1">
                <a:lnSpc>
                  <a:spcPct val="90000"/>
                </a:lnSpc>
                <a:spcBef>
                  <a:spcPct val="0"/>
                </a:spcBef>
                <a:spcAft>
                  <a:spcPct val="35000"/>
                </a:spcAft>
                <a:buNone/>
              </a:pPr>
              <a:r>
                <a:rPr lang="ar-SA" sz="2000" b="1" kern="1200" dirty="0"/>
                <a:t>السيناريو 1</a:t>
              </a:r>
              <a:endParaRPr lang="en-US" sz="2000" b="1" kern="1200" dirty="0"/>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a:xfrm>
            <a:off x="1350209" y="0"/>
            <a:ext cx="10515600" cy="581340"/>
          </a:xfrm>
        </p:spPr>
        <p:txBody>
          <a:bodyPr>
            <a:normAutofit fontScale="90000"/>
          </a:bodyPr>
          <a:lstStyle/>
          <a:p>
            <a:pPr algn="r" rtl="1"/>
            <a:r>
              <a:rPr lang="ar-SA" dirty="0"/>
              <a:t>أسئلة</a:t>
            </a:r>
            <a:endParaRPr lang="en-US" dirty="0"/>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a:xfrm>
            <a:off x="5422601" y="6647181"/>
            <a:ext cx="3769418" cy="365125"/>
          </a:xfrm>
        </p:spPr>
        <p:txBody>
          <a:bodyPr/>
          <a:lstStyle/>
          <a:p>
            <a:r>
              <a:rPr lang="ar-SA" dirty="0"/>
              <a:t>23 كانون الأول/ديسمبر 202</a:t>
            </a:r>
            <a:endParaRPr lang="en-US" dirty="0"/>
          </a:p>
          <a:p>
            <a:endParaRPr lang="en-US" dirty="0"/>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10992" y="1397955"/>
            <a:ext cx="3136393" cy="3928297"/>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4" y="2084832"/>
            <a:ext cx="6203815" cy="2554545"/>
          </a:xfrm>
          <a:prstGeom prst="rect">
            <a:avLst/>
          </a:prstGeom>
          <a:noFill/>
        </p:spPr>
        <p:txBody>
          <a:bodyPr wrap="square" rtlCol="0">
            <a:spAutoFit/>
          </a:bodyPr>
          <a:lstStyle/>
          <a:p>
            <a:pPr algn="r" rtl="1">
              <a:buClr>
                <a:srgbClr val="DD8047"/>
              </a:buClr>
              <a:buSzPct val="60000"/>
            </a:pPr>
            <a:r>
              <a:rPr lang="ar-SA" sz="4000" b="1" dirty="0">
                <a:solidFill>
                  <a:srgbClr val="0070C0"/>
                </a:solidFill>
                <a:latin typeface="+mj-lt"/>
                <a:cs typeface="Calibri" panose="020F0502020204030204" pitchFamily="34" charset="0"/>
              </a:rPr>
              <a:t>أي أسئلة</a:t>
            </a:r>
          </a:p>
          <a:p>
            <a:pPr algn="r" rtl="1">
              <a:buClr>
                <a:srgbClr val="DD8047"/>
              </a:buClr>
              <a:buSzPct val="60000"/>
            </a:pPr>
            <a:r>
              <a:rPr lang="ar-SA" sz="4000" b="1" dirty="0">
                <a:solidFill>
                  <a:srgbClr val="0070C0"/>
                </a:solidFill>
                <a:latin typeface="+mj-lt"/>
                <a:cs typeface="Calibri" panose="020F0502020204030204" pitchFamily="34" charset="0"/>
              </a:rPr>
              <a:t>قد تُطرح </a:t>
            </a:r>
          </a:p>
          <a:p>
            <a:pPr algn="r" rtl="1">
              <a:buClr>
                <a:srgbClr val="DD8047"/>
              </a:buClr>
              <a:buSzPct val="60000"/>
            </a:pPr>
            <a:r>
              <a:rPr lang="ar-SA" sz="4000" b="1" dirty="0">
                <a:solidFill>
                  <a:srgbClr val="0070C0"/>
                </a:solidFill>
                <a:latin typeface="+mj-lt"/>
                <a:cs typeface="Calibri" panose="020F0502020204030204" pitchFamily="34" charset="0"/>
              </a:rPr>
              <a:t>قبل</a:t>
            </a:r>
          </a:p>
          <a:p>
            <a:pPr algn="r" rtl="1">
              <a:buClr>
                <a:srgbClr val="DD8047"/>
              </a:buClr>
              <a:buSzPct val="60000"/>
            </a:pPr>
            <a:r>
              <a:rPr lang="ar-SA" sz="4000" b="1" dirty="0">
                <a:solidFill>
                  <a:srgbClr val="0070C0"/>
                </a:solidFill>
                <a:latin typeface="+mj-lt"/>
                <a:cs typeface="Calibri" panose="020F0502020204030204" pitchFamily="34" charset="0"/>
              </a:rPr>
              <a:t>بدء التمرين </a:t>
            </a:r>
            <a:endParaRPr lang="en-US" sz="4000" b="1" dirty="0">
              <a:solidFill>
                <a:srgbClr val="0070C0"/>
              </a:solidFill>
              <a:latin typeface="+mj-lt"/>
              <a:cs typeface="Calibri" panose="020F0502020204030204" pitchFamily="34" charset="0"/>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8355"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623929" y="1990605"/>
            <a:ext cx="6096000" cy="2766023"/>
          </a:xfrm>
        </p:spPr>
        <p:txBody>
          <a:bodyPr>
            <a:noAutofit/>
          </a:bodyPr>
          <a:lstStyle/>
          <a:p>
            <a:pPr algn="r" rtl="1"/>
            <a:r>
              <a:rPr kumimoji="0" lang="ar-SA" sz="44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فيروس كورونا المستجد </a:t>
            </a:r>
            <a:br>
              <a:rPr kumimoji="0" lang="en-US" sz="44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br>
            <a:r>
              <a:rPr kumimoji="0" lang="ar-SA" sz="44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كوفيد-19</a:t>
            </a: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pPr rtl="1"/>
            <a:r>
              <a:rPr lang="ar-SA" sz="3600" b="1" dirty="0">
                <a:solidFill>
                  <a:srgbClr val="0092CB"/>
                </a:solidFill>
              </a:rPr>
              <a:t>اسم البلد</a:t>
            </a:r>
            <a:endParaRPr lang="en-US" sz="3600" dirty="0">
              <a:solidFill>
                <a:srgbClr val="0092CB"/>
              </a:solidFill>
            </a:endParaRPr>
          </a:p>
          <a:p>
            <a:pPr rtl="1"/>
            <a:r>
              <a:rPr lang="ar-SA" sz="2000" b="1" dirty="0">
                <a:solidFill>
                  <a:srgbClr val="0092CB"/>
                </a:solidFill>
              </a:rPr>
              <a:t>التاريخ والمكان</a:t>
            </a:r>
            <a:endParaRPr lang="en-US" sz="2000" dirty="0">
              <a:solidFill>
                <a:srgbClr val="0092CB"/>
              </a:solidFill>
            </a:endParaRP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7885722" y="3556299"/>
            <a:ext cx="4306278" cy="830997"/>
          </a:xfrm>
          <a:prstGeom prst="rect">
            <a:avLst/>
          </a:prstGeom>
        </p:spPr>
        <p:txBody>
          <a:bodyPr wrap="square">
            <a:spAutoFit/>
          </a:bodyPr>
          <a:lstStyle/>
          <a:p>
            <a:pPr lvl="0" algn="r" rtl="1"/>
            <a:r>
              <a:rPr lang="ar-SA" sz="2400" b="1" dirty="0">
                <a:solidFill>
                  <a:srgbClr val="D86422"/>
                </a:solidFill>
                <a:latin typeface="Arial" panose="020B0604020202020204" pitchFamily="34" charset="0"/>
                <a:cs typeface="Arial" panose="020B0604020202020204" pitchFamily="34" charset="0"/>
              </a:rPr>
              <a:t>تمرين المحاكاة المتعلق</a:t>
            </a:r>
            <a:endParaRPr lang="en-US" sz="2400" b="1" dirty="0">
              <a:solidFill>
                <a:srgbClr val="D86422"/>
              </a:solidFill>
              <a:latin typeface="Arial" panose="020B0604020202020204" pitchFamily="34" charset="0"/>
              <a:cs typeface="Arial" panose="020B0604020202020204" pitchFamily="34" charset="0"/>
            </a:endParaRPr>
          </a:p>
          <a:p>
            <a:pPr lvl="0" algn="r" rtl="1"/>
            <a:r>
              <a:rPr lang="ar-SA" sz="2400" b="1" dirty="0">
                <a:solidFill>
                  <a:srgbClr val="D86422"/>
                </a:solidFill>
                <a:latin typeface="Arial" panose="020B0604020202020204" pitchFamily="34" charset="0"/>
                <a:cs typeface="Arial" panose="020B0604020202020204" pitchFamily="34" charset="0"/>
              </a:rPr>
              <a:t>بالخطة الوطنية لتوزيع اللقاحات والتطعيم</a:t>
            </a:r>
            <a:endParaRPr lang="en-US" sz="2400" dirty="0">
              <a:solidFill>
                <a:srgbClr val="D86422"/>
              </a:solidFill>
            </a:endParaRPr>
          </a:p>
        </p:txBody>
      </p:sp>
      <p:pic>
        <p:nvPicPr>
          <p:cNvPr id="10" name="Picture 8">
            <a:extLst>
              <a:ext uri="{FF2B5EF4-FFF2-40B4-BE49-F238E27FC236}">
                <a16:creationId xmlns:a16="http://schemas.microsoft.com/office/drawing/2014/main" id="{DC193EBA-7A84-41BA-AA33-ADD439794BF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667953" y="6375386"/>
            <a:ext cx="1285873" cy="399447"/>
          </a:xfrm>
          <a:prstGeom prst="rect">
            <a:avLst/>
          </a:prstGeom>
        </p:spPr>
      </p:pic>
      <p:pic>
        <p:nvPicPr>
          <p:cNvPr id="12" name="Picture 7">
            <a:extLst>
              <a:ext uri="{FF2B5EF4-FFF2-40B4-BE49-F238E27FC236}">
                <a16:creationId xmlns:a16="http://schemas.microsoft.com/office/drawing/2014/main" id="{4FFBD24C-EE4F-4EFA-8311-51D1689B6623}"/>
              </a:ext>
            </a:extLst>
          </p:cNvPr>
          <p:cNvPicPr/>
          <p:nvPr/>
        </p:nvPicPr>
        <p:blipFill>
          <a:blip r:embed="rId6">
            <a:extLst>
              <a:ext uri="{28A0092B-C50C-407E-A947-70E740481C1C}">
                <a14:useLocalDpi xmlns:a14="http://schemas.microsoft.com/office/drawing/2010/main" val="0"/>
              </a:ext>
            </a:extLst>
          </a:blip>
          <a:srcRect t="1500" b="1500"/>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a:xfrm>
            <a:off x="1572005" y="0"/>
            <a:ext cx="10515600" cy="581340"/>
          </a:xfrm>
        </p:spPr>
        <p:txBody>
          <a:bodyPr>
            <a:normAutofit fontScale="90000"/>
          </a:bodyPr>
          <a:lstStyle/>
          <a:p>
            <a:pPr algn="r" rtl="1"/>
            <a:r>
              <a:rPr lang="ar-SA" dirty="0"/>
              <a:t>موجز الوضع الراهن</a:t>
            </a:r>
            <a:endParaRPr lang="en-US" dirty="0"/>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55000" lnSpcReduction="20000"/>
          </a:bodyPr>
          <a:lstStyle/>
          <a:p>
            <a:pPr marL="0" indent="0" algn="just" rtl="1" fontAlgn="base">
              <a:lnSpc>
                <a:spcPct val="120000"/>
              </a:lnSpc>
              <a:buNone/>
            </a:pPr>
            <a:r>
              <a:rPr lang="ar-SA" sz="3600" b="1" dirty="0"/>
              <a:t>موجز: </a:t>
            </a:r>
            <a:r>
              <a:rPr lang="ar-SA" sz="3600" dirty="0"/>
              <a:t>في 30 كانون الثاني/يناير 2020، أعلنت منظمة الصحة العالمية أن فاشية "كوفيد-19" هي طارئة صحية عمومية تسبب قلقاً دولياً. وفي 11 آذار/مارس، أجرت منظمة الصحة العالمية تقييماً مفاده أن "كونفيد-19" يمكن وصفه بأنه جائحة. وعلى الصعيد العالمي، يعمل الشركاء معاً لدعم تطوير العلاجات واللقاحات المتعددة.</a:t>
            </a:r>
            <a:endParaRPr lang="en-GB" sz="3600" dirty="0"/>
          </a:p>
          <a:p>
            <a:pPr marL="0" indent="0" algn="just" rtl="1" fontAlgn="base">
              <a:lnSpc>
                <a:spcPct val="120000"/>
              </a:lnSpc>
              <a:buNone/>
            </a:pPr>
            <a:r>
              <a:rPr lang="ar-SA" sz="3600" dirty="0"/>
              <a:t>وهناك عدة أدوات لتتبع تجارب لقاح فيروس كورونا-سارس-2 مع روابط خاصة بالمرشح منها لسجلات التجارب السريرية، مما يسهل العثور على تفاصيل عن التجارب ومتابعة وضعها، بما في ذلك تواريخ بدء وانتهاء الاستخدام. واعتبارا من أيلول/سبتمبر 2020، أصبحت تسعة من اللقاحات المرشحة المدعومة من الائتلاف المعني بابتكارات التأهب لمواجهة الأوبئة جزءاً من مبادرة </a:t>
            </a:r>
            <a:r>
              <a:rPr lang="ar-SA" sz="3600" dirty="0" err="1"/>
              <a:t>كوفاكس</a:t>
            </a:r>
            <a:r>
              <a:rPr lang="fr-CH" sz="3600" dirty="0"/>
              <a:t>، </a:t>
            </a:r>
            <a:r>
              <a:rPr lang="ar-SA" sz="3600" dirty="0"/>
              <a:t>إضافة تسعة لقاحات مرشحة هي الآن قيد التقييم، ولا تزال المناقشات المتعلقة بعمليات الشراء جارية مع مصنعين آخرين.</a:t>
            </a:r>
            <a:r>
              <a:rPr lang="ar-SA" sz="3600" b="1" dirty="0"/>
              <a:t> </a:t>
            </a:r>
          </a:p>
          <a:p>
            <a:pPr marL="0" indent="0" algn="just" rtl="1" fontAlgn="base">
              <a:lnSpc>
                <a:spcPct val="120000"/>
              </a:lnSpc>
              <a:buNone/>
            </a:pPr>
            <a:r>
              <a:rPr lang="ar-SA" sz="3600" dirty="0"/>
              <a:t>وفي ظل استعداد البلدان لتنفيذ برامج التطعيم الخاصة بمرض فيروس كورونا، يعمل فريق الخبراء الاستشاري الاستراتيجي المعني بالتمنيع والتابع لمنظمة الصحة العالمية على تقديم إرشادات بشأن وضع استراتيجية عامة للبرامج إلى جانب التوصيات الخاصة باللقاحات. وقد أتاحت منظمة الصحة العالمية مبادئ توجيهية ومتطلبات ذات صلة بتقييم اللقاحات، وهي تتمثل في الممارسة السريرية الجيدة للتجارب على المنتجات الصيدلانية، وممارسات التصنيع الجيدة للمستحضرات الصيدلانية، وممارسات التصنيع الجيدة للمنتجات البيولوجية، وتنظيم المنتجات البيولوجية وترخيصها في البلدان التي لديها سلطات تنظيمية مطورة حديثاً، ومبادئ توجيهية للسلطات الوطنية بشأن ضمان جودة المنتجات البيولوجية.</a:t>
            </a:r>
            <a:endParaRPr lang="en-GB" sz="3600" dirty="0"/>
          </a:p>
          <a:p>
            <a:pPr>
              <a:lnSpc>
                <a:spcPct val="120000"/>
              </a:lnSpc>
            </a:pPr>
            <a:endParaRPr lang="en-U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a:xfrm>
            <a:off x="5464934" y="6675437"/>
            <a:ext cx="3769418" cy="365125"/>
          </a:xfrm>
        </p:spPr>
        <p:txBody>
          <a:bodyPr/>
          <a:lstStyle/>
          <a:p>
            <a:r>
              <a:rPr lang="ar-SA" dirty="0"/>
              <a:t>23 كانون الأول/ديسمبر 202</a:t>
            </a:r>
            <a:endParaRPr lang="en-US" dirty="0"/>
          </a:p>
          <a:p>
            <a:endParaRPr lang="en-US" dirty="0"/>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9413547" y="103470"/>
            <a:ext cx="2610288" cy="400110"/>
          </a:xfrm>
        </p:spPr>
        <p:txBody>
          <a:bodyPr>
            <a:normAutofit fontScale="90000"/>
          </a:bodyPr>
          <a:lstStyle/>
          <a:p>
            <a:pPr algn="r" rtl="1"/>
            <a:r>
              <a:rPr lang="ar-SA" dirty="0"/>
              <a:t>السيناريو 1</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64935" y="6675437"/>
            <a:ext cx="3769418" cy="365125"/>
          </a:xfrm>
        </p:spPr>
        <p:txBody>
          <a:bodyPr/>
          <a:lstStyle/>
          <a:p>
            <a:r>
              <a:rPr lang="ar-SA" dirty="0"/>
              <a:t>23 كانون الأول/ديسمبر 202</a:t>
            </a:r>
            <a:endParaRPr lang="en-US" dirty="0"/>
          </a:p>
          <a:p>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057413" y="709493"/>
            <a:ext cx="7966422" cy="5715000"/>
          </a:xfrm>
          <a:solidFill>
            <a:schemeClr val="tx2">
              <a:lumMod val="20000"/>
              <a:lumOff val="80000"/>
            </a:schemeClr>
          </a:solidFill>
        </p:spPr>
        <p:txBody>
          <a:bodyPr anchor="ctr">
            <a:normAutofit/>
          </a:bodyPr>
          <a:lstStyle/>
          <a:p>
            <a:pPr algn="r" rtl="1" fontAlgn="base">
              <a:lnSpc>
                <a:spcPct val="120000"/>
              </a:lnSpc>
            </a:pPr>
            <a:r>
              <a:rPr lang="ar-SA" sz="1600" dirty="0"/>
              <a:t>تخصص لبلدك  جرعات من لقاح فيروس كورونا-سارس-2</a:t>
            </a:r>
            <a:r>
              <a:rPr lang="en-GB" sz="1600" dirty="0"/>
              <a:t> </a:t>
            </a:r>
            <a:r>
              <a:rPr lang="ar-SA" sz="1600" dirty="0"/>
              <a:t>الجديد بما يكفي لتغطية 3 في المائة من السكان، وذلك في إطار آلية التخصيص العادل للقاحات التي تستخدمها منظمة الصحة العالمية للقاحات من خلال مرفق </a:t>
            </a:r>
            <a:r>
              <a:rPr lang="ar-SA" sz="1600" dirty="0" err="1"/>
              <a:t>كوفاكس</a:t>
            </a:r>
            <a:r>
              <a:rPr lang="ar-SA" sz="1600" dirty="0"/>
              <a:t>.</a:t>
            </a:r>
            <a:endParaRPr lang="en-GB" sz="1600" dirty="0"/>
          </a:p>
          <a:p>
            <a:pPr algn="r" rtl="1" fontAlgn="base">
              <a:lnSpc>
                <a:spcPct val="120000"/>
              </a:lnSpc>
            </a:pPr>
            <a:r>
              <a:rPr lang="ar-SA" sz="1600" i="1" dirty="0"/>
              <a:t>في الوقت الراهن،  أنت لا تعرف اللقاح الذي خُصّص في إطار مرفق </a:t>
            </a:r>
            <a:r>
              <a:rPr lang="ar-SA" sz="1600" i="1" dirty="0" err="1"/>
              <a:t>كوفاكس</a:t>
            </a:r>
            <a:r>
              <a:rPr lang="ar-SA" sz="1600" i="1" dirty="0"/>
              <a:t>.</a:t>
            </a:r>
            <a:endParaRPr lang="en-GB" sz="1600" i="1" dirty="0"/>
          </a:p>
          <a:p>
            <a:pPr algn="r" rtl="1" fontAlgn="base">
              <a:lnSpc>
                <a:spcPct val="120000"/>
              </a:lnSpc>
            </a:pPr>
            <a:r>
              <a:rPr lang="ar-SA" sz="1600" dirty="0"/>
              <a:t>يُزمع تخصيص لقاح كوفيد-19</a:t>
            </a:r>
            <a:r>
              <a:rPr lang="en-GB" sz="1600" dirty="0"/>
              <a:t> </a:t>
            </a:r>
            <a:r>
              <a:rPr lang="ar-SA" sz="1600" dirty="0"/>
              <a:t>على عدة مراحل.</a:t>
            </a:r>
            <a:endParaRPr lang="en-GB" sz="1600" dirty="0"/>
          </a:p>
          <a:p>
            <a:pPr marL="0" lvl="0" indent="0" algn="r" rtl="1">
              <a:buNone/>
            </a:pPr>
            <a:r>
              <a:rPr lang="ar-SA" sz="1600" b="1" dirty="0"/>
              <a:t>المرحلة 1 أ: </a:t>
            </a:r>
            <a:r>
              <a:rPr lang="ar-SA" sz="1600" dirty="0"/>
              <a:t>يخصص بشكل متناسب لجميع البلدان المشاركة بحيث يغطي 3 في المائة من السكان المحليين.</a:t>
            </a:r>
          </a:p>
          <a:p>
            <a:pPr marL="0" lvl="0" indent="0" algn="r" rtl="1">
              <a:buNone/>
            </a:pPr>
            <a:r>
              <a:rPr lang="ar-SA" sz="1600" b="1" dirty="0"/>
              <a:t>المرحلة 1 ب: </a:t>
            </a:r>
            <a:r>
              <a:rPr lang="ar-SA" sz="1600" dirty="0"/>
              <a:t>ستتلقى البلدان جرعات إضافية لتغطية 20 في المائة من سكانها (في صورة شرائح).</a:t>
            </a:r>
          </a:p>
          <a:p>
            <a:pPr marL="0" lvl="0" indent="0" algn="r" rtl="1">
              <a:buNone/>
            </a:pPr>
            <a:r>
              <a:rPr lang="ar-SA" sz="1600" b="1" dirty="0"/>
              <a:t>المرحلة الثانية: </a:t>
            </a:r>
            <a:r>
              <a:rPr lang="ar-SA" sz="1600" dirty="0"/>
              <a:t>ستتلقى البلدان جرعات لتطعيم أعداد تتجاوز نسبة 20 في المائة الأولية من سكانها</a:t>
            </a:r>
            <a:r>
              <a:rPr lang="en-US" sz="1600" dirty="0"/>
              <a:t>.</a:t>
            </a:r>
          </a:p>
          <a:p>
            <a:pPr algn="r" rtl="1" fontAlgn="base">
              <a:lnSpc>
                <a:spcPct val="120000"/>
              </a:lnSpc>
              <a:spcBef>
                <a:spcPts val="0"/>
              </a:spcBef>
            </a:pPr>
            <a:endParaRPr lang="en-GB" sz="1600" dirty="0"/>
          </a:p>
          <a:p>
            <a:pPr algn="r" rtl="1" fontAlgn="base">
              <a:lnSpc>
                <a:spcPct val="120000"/>
              </a:lnSpc>
              <a:spcBef>
                <a:spcPts val="0"/>
              </a:spcBef>
            </a:pPr>
            <a:r>
              <a:rPr lang="ar-SA" sz="1600" dirty="0"/>
              <a:t>تمر اللقاحات الآن بالمراحل النهائية من التجارب السريرية (المرحلة الثالثة)،  ولم تأذن أي هيئة تنظيمية حكومية  باستخدامها أو توافق على هذا الاستخدام في إطار حملات التحصين الجماعية. ولم تُدرج بعدُ في قائمة الاستخدامات الطارئة التي وضعتها منظمة الصحة العالمية ولا تزال تنتظر إقرارها من خلال ما يلي:</a:t>
            </a:r>
            <a:endParaRPr lang="en-GB" sz="1600" i="1" dirty="0"/>
          </a:p>
          <a:p>
            <a:pPr marL="457200" lvl="1" indent="0" algn="r" rtl="1" fontAlgn="base">
              <a:lnSpc>
                <a:spcPct val="120000"/>
              </a:lnSpc>
              <a:spcBef>
                <a:spcPts val="0"/>
              </a:spcBef>
              <a:buNone/>
            </a:pPr>
            <a:r>
              <a:rPr lang="ar-SA" sz="1050" dirty="0"/>
              <a:t>أولاً-	إجراءات الطوارئ في الولايات المتحدة (ترخيص الاستخدام الطارئ من إدارة  الغذاء والدواء في الولايات المتحدة)</a:t>
            </a:r>
          </a:p>
          <a:p>
            <a:pPr marL="457200" lvl="1" indent="0" algn="r" rtl="1" fontAlgn="base">
              <a:lnSpc>
                <a:spcPct val="120000"/>
              </a:lnSpc>
              <a:spcBef>
                <a:spcPts val="0"/>
              </a:spcBef>
              <a:buNone/>
            </a:pPr>
            <a:r>
              <a:rPr lang="ar-SA" sz="1050" dirty="0"/>
              <a:t>ثانياً-	إجراءات الطوارئ في الاتحاد الأوروبي (ترخيص التسويق المشروط من الوكالة الأوروبية للأدوية)</a:t>
            </a:r>
          </a:p>
          <a:p>
            <a:pPr marL="457200" lvl="1" indent="0" algn="r" rtl="1" fontAlgn="base">
              <a:lnSpc>
                <a:spcPct val="120000"/>
              </a:lnSpc>
              <a:spcBef>
                <a:spcPts val="0"/>
              </a:spcBef>
              <a:buNone/>
            </a:pPr>
            <a:r>
              <a:rPr lang="ar-SA" sz="1050" dirty="0"/>
              <a:t>ثالثاً-	إجراءات الطوارئ في المملكة المتحدة (ترخيص الاستخدام الطارئ من وكالة تنظيم الأدوية والمنتجات الصحية في المملكة المتحدة)</a:t>
            </a:r>
            <a:endParaRPr lang="en-GB" sz="105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0" y="-20973"/>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238999" y="129"/>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299890" y="31534"/>
            <a:ext cx="2851486"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895" y="2184838"/>
            <a:ext cx="3269700" cy="2180896"/>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247552" y="-38842"/>
            <a:ext cx="11696895" cy="720000"/>
          </a:xfrm>
        </p:spPr>
        <p:txBody>
          <a:bodyPr>
            <a:normAutofit/>
          </a:bodyPr>
          <a:lstStyle/>
          <a:p>
            <a:pPr algn="r" rtl="1"/>
            <a:r>
              <a:rPr lang="ar-SA" sz="2800" dirty="0"/>
              <a:t>أدوار السلطات الوطنية التنظيمية في توفير سبل الحصول في الوقت المناسب على لقاحات كوفيد-19</a:t>
            </a:r>
            <a:endParaRPr lang="en-GB" sz="2800" dirty="0"/>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4019094093"/>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682615" y="2756109"/>
            <a:ext cx="1846980" cy="369332"/>
          </a:xfrm>
          <a:prstGeom prst="rect">
            <a:avLst/>
          </a:prstGeom>
          <a:noFill/>
        </p:spPr>
        <p:txBody>
          <a:bodyPr wrap="none" rtlCol="0">
            <a:spAutoFit/>
          </a:bodyPr>
          <a:lstStyle/>
          <a:p>
            <a:pPr algn="r" rtl="1"/>
            <a:r>
              <a:rPr lang="ar-SA" b="1" dirty="0"/>
              <a:t>مرحلة ما قبل التسويق</a:t>
            </a:r>
            <a:endParaRPr lang="en-GB" b="1" dirty="0"/>
          </a:p>
        </p:txBody>
      </p:sp>
      <p:sp>
        <p:nvSpPr>
          <p:cNvPr id="9" name="TextBox 8">
            <a:extLst>
              <a:ext uri="{FF2B5EF4-FFF2-40B4-BE49-F238E27FC236}">
                <a16:creationId xmlns:a16="http://schemas.microsoft.com/office/drawing/2014/main" id="{6089F0FD-02DC-447B-A0C4-801FD01A4FFD}"/>
              </a:ext>
            </a:extLst>
          </p:cNvPr>
          <p:cNvSpPr txBox="1"/>
          <p:nvPr/>
        </p:nvSpPr>
        <p:spPr>
          <a:xfrm>
            <a:off x="9426882" y="2780541"/>
            <a:ext cx="1834155" cy="369332"/>
          </a:xfrm>
          <a:prstGeom prst="rect">
            <a:avLst/>
          </a:prstGeom>
          <a:noFill/>
        </p:spPr>
        <p:txBody>
          <a:bodyPr wrap="none" rtlCol="0">
            <a:spAutoFit/>
          </a:bodyPr>
          <a:lstStyle/>
          <a:p>
            <a:pPr algn="r" rtl="1"/>
            <a:r>
              <a:rPr lang="ar-SA" b="1" dirty="0"/>
              <a:t>مرحلة ما بعد التسويق</a:t>
            </a:r>
            <a:endParaRPr lang="en-GB" b="1" dirty="0"/>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n-U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4CE0EA-F3B5-4684-BA10-C594598FDB9C}"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42672" y="42625"/>
            <a:ext cx="10496549" cy="581340"/>
          </a:xfrm>
        </p:spPr>
        <p:txBody>
          <a:bodyPr>
            <a:normAutofit fontScale="90000"/>
          </a:bodyPr>
          <a:lstStyle/>
          <a:p>
            <a:pPr algn="r" rtl="1"/>
            <a:r>
              <a:rPr lang="ar-SA" dirty="0"/>
              <a:t>السيناريو 1- المناقشة والأسئلة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56468" y="6675437"/>
            <a:ext cx="3769418" cy="365125"/>
          </a:xfrm>
        </p:spPr>
        <p:txBody>
          <a:bodyPr/>
          <a:lstStyle/>
          <a:p>
            <a:r>
              <a:rPr lang="ar-SA" dirty="0"/>
              <a:t>23 كانون الأول/ديسمبر 202</a:t>
            </a:r>
            <a:endParaRPr lang="en-US" dirty="0"/>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a:bodyPr>
          <a:lstStyle/>
          <a:p>
            <a:pPr marL="0" indent="0" algn="r" rtl="1">
              <a:lnSpc>
                <a:spcPct val="120000"/>
              </a:lnSpc>
              <a:buNone/>
            </a:pPr>
            <a:r>
              <a:rPr lang="ar-SA" sz="2200" b="1" dirty="0">
                <a:solidFill>
                  <a:schemeClr val="accent3"/>
                </a:solidFill>
              </a:rPr>
              <a:t>افحص إطارك التنظيمي الحالي والمسارات المتعلقة بالموافقة على اللقاح وناقش ما يلي:</a:t>
            </a:r>
            <a:endParaRPr lang="en-GB" sz="2600" b="1" strike="sngStrike" dirty="0">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28344" y="6006272"/>
            <a:ext cx="1705621" cy="592779"/>
            <a:chOff x="9978391" y="5342554"/>
            <a:chExt cx="2274232" cy="815708"/>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79" y="5522977"/>
              <a:ext cx="1584244" cy="635285"/>
            </a:xfrm>
            <a:prstGeom prst="rect">
              <a:avLst/>
            </a:prstGeom>
            <a:noFill/>
          </p:spPr>
          <p:txBody>
            <a:bodyPr wrap="none" rtlCol="0">
              <a:spAutoFit/>
            </a:bodyPr>
            <a:lstStyle/>
            <a:p>
              <a:pPr algn="l">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a:bodyPr>
          <a:lstStyle/>
          <a:p>
            <a:pPr marL="9525" lvl="1" algn="r" rtl="1" fontAlgn="base"/>
            <a:r>
              <a:rPr lang="ar-SA" sz="1600" b="1" dirty="0">
                <a:latin typeface="Helvetica Neue" panose="02000503000000020004" pitchFamily="2" charset="0"/>
              </a:rPr>
              <a:t>1-     تنظيم اللقاحات الجديدة</a:t>
            </a:r>
            <a:endParaRPr lang="en-GB" sz="1600" b="1" dirty="0">
              <a:latin typeface="Helvetica Neue" panose="02000503000000020004" pitchFamily="2" charset="0"/>
            </a:endParaRPr>
          </a:p>
          <a:p>
            <a:pPr algn="r" rtl="1" fontAlgn="base"/>
            <a:r>
              <a:rPr lang="en-GB" sz="1600" dirty="0">
                <a:latin typeface="Helvetica Neue" panose="02000503000000020004" pitchFamily="2" charset="0"/>
              </a:rPr>
              <a:t> </a:t>
            </a:r>
          </a:p>
          <a:p>
            <a:pPr marL="671513" lvl="1" indent="-214313" algn="r" rtl="1" fontAlgn="base">
              <a:buFont typeface="Arial" panose="020B0604020202020204" pitchFamily="34" charset="0"/>
              <a:buChar char="•"/>
            </a:pPr>
            <a:r>
              <a:rPr lang="ar-SA" sz="1600" dirty="0">
                <a:latin typeface="Helvetica Neue" panose="02000503000000020004" pitchFamily="2" charset="0"/>
              </a:rPr>
              <a:t>اشرح الإطار والمسارات المستخدمة في الرقابة التنظيمية للقاحات</a:t>
            </a:r>
          </a:p>
          <a:p>
            <a:pPr marL="671513" lvl="1" indent="-214313" algn="r" rtl="1" fontAlgn="base">
              <a:buFont typeface="Arial" panose="020B0604020202020204" pitchFamily="34" charset="0"/>
              <a:buChar char="•"/>
            </a:pPr>
            <a:r>
              <a:rPr lang="ar-SA" sz="1600" dirty="0">
                <a:latin typeface="Helvetica Neue" panose="02000503000000020004" pitchFamily="2" charset="0"/>
              </a:rPr>
              <a:t>هل تعترف بالموافقات التنظيمية الصادرة عن السلطات التنظيمية الصارمة، مثل وكالة تنظيم الأدوية والمنتجات الصحية أو إدارة الغذاء والدواء في الولايات المتحدة أو الوكالة الأوروبية للأدوية</a:t>
            </a:r>
            <a:r>
              <a:rPr lang="fr-CH" sz="1600" dirty="0">
                <a:latin typeface="Helvetica Neue" panose="02000503000000020004" pitchFamily="2" charset="0"/>
              </a:rPr>
              <a:t>؟</a:t>
            </a:r>
            <a:endParaRPr lang="en-GB" sz="1600" dirty="0">
              <a:latin typeface="Helvetica Neue" panose="02000503000000020004" pitchFamily="2" charset="0"/>
            </a:endParaRPr>
          </a:p>
          <a:p>
            <a:pPr marL="671513" lvl="1" indent="-214313" algn="r" rtl="1" fontAlgn="base">
              <a:buFont typeface="Arial" panose="020B0604020202020204" pitchFamily="34" charset="0"/>
              <a:buChar char="•"/>
            </a:pPr>
            <a:r>
              <a:rPr lang="ar-SA" sz="1600" dirty="0">
                <a:latin typeface="Helvetica Neue" panose="02000503000000020004" pitchFamily="2" charset="0"/>
              </a:rPr>
              <a:t>هل تعترف بلقاحات منظمة الصحة العالمية المؤهلة مسبقًا أو تستند إليها؟ </a:t>
            </a:r>
          </a:p>
          <a:p>
            <a:pPr marL="671513" lvl="1" indent="-214313" algn="r" rtl="1" fontAlgn="base">
              <a:buFont typeface="Arial" panose="020B0604020202020204" pitchFamily="34" charset="0"/>
              <a:buChar char="•"/>
            </a:pPr>
            <a:r>
              <a:rPr lang="ar-SA" sz="1600" dirty="0">
                <a:latin typeface="Helvetica Neue" panose="02000503000000020004" pitchFamily="2" charset="0"/>
              </a:rPr>
              <a:t>هل تعترف بالموافقات الصادرة عن أي دولة أو سلطة أخرى؟ </a:t>
            </a:r>
          </a:p>
          <a:p>
            <a:pPr marL="671513" lvl="1" indent="-214313" algn="r" rtl="1" fontAlgn="base">
              <a:buFont typeface="Arial" panose="020B0604020202020204" pitchFamily="34" charset="0"/>
              <a:buChar char="•"/>
            </a:pPr>
            <a:r>
              <a:rPr lang="ar-SA" sz="1600" dirty="0">
                <a:latin typeface="Helvetica Neue" panose="02000503000000020004" pitchFamily="2" charset="0"/>
              </a:rPr>
              <a:t>كم يستغرق منح الموافقة التنظيمية للقاح الجديد من الوقت؟</a:t>
            </a:r>
            <a:endParaRPr lang="en-GB" sz="1600" dirty="0">
              <a:latin typeface="Helvetica Neue" panose="02000503000000020004" pitchFamily="2" charset="0"/>
            </a:endParaRPr>
          </a:p>
          <a:p>
            <a:pPr lvl="1" algn="r" rtl="1" fontAlgn="base"/>
            <a:endParaRPr lang="en-GB" sz="1600" dirty="0">
              <a:latin typeface="Helvetica Neue" panose="02000503000000020004" pitchFamily="2" charset="0"/>
            </a:endParaRPr>
          </a:p>
          <a:p>
            <a:pPr algn="r" rtl="1" fontAlgn="base"/>
            <a:r>
              <a:rPr lang="ar-SA" sz="1600" b="1" dirty="0">
                <a:latin typeface="Helvetica Neue" panose="02000503000000020004" pitchFamily="2" charset="0"/>
              </a:rPr>
              <a:t>2-      لقاحات للاستخدام في حالات الطوارئ</a:t>
            </a:r>
          </a:p>
          <a:p>
            <a:pPr algn="r" rtl="1" fontAlgn="base"/>
            <a:endParaRPr lang="en-GB" sz="1600" dirty="0">
              <a:latin typeface="Helvetica Neue" panose="02000503000000020004" pitchFamily="2" charset="0"/>
            </a:endParaRPr>
          </a:p>
          <a:p>
            <a:pPr marL="712788" lvl="1" indent="-255588" algn="r" rtl="1" fontAlgn="base">
              <a:buFont typeface="Arial" panose="020B0604020202020204" pitchFamily="34" charset="0"/>
              <a:buChar char="•"/>
            </a:pPr>
            <a:r>
              <a:rPr lang="ar-SA" sz="1600" dirty="0">
                <a:latin typeface="Helvetica Neue" panose="02000503000000020004" pitchFamily="2" charset="0"/>
              </a:rPr>
              <a:t>هل لديك آليات أو مسارات تنظيمية لتسريع الموافقة على اللقاحات (يفضل أن يكون ذلك خلال مدة تقل عن 15 يوم عمل) أي الترخيص بالاستخدام في حالات الطوارئ، والموافقة الاستثنائية، والاعتماد/الاعتراف، والإجراءات المختصرة، والمسار السريع، وغير ذلك.</a:t>
            </a:r>
          </a:p>
          <a:p>
            <a:pPr marL="712788" lvl="1" indent="-255588" algn="r" rtl="1" fontAlgn="base">
              <a:buFont typeface="Arial" panose="020B0604020202020204" pitchFamily="34" charset="0"/>
              <a:buChar char="•"/>
            </a:pPr>
            <a:r>
              <a:rPr lang="ar-SA" sz="1600" dirty="0">
                <a:latin typeface="Helvetica Neue" panose="02000503000000020004" pitchFamily="2" charset="0"/>
              </a:rPr>
              <a:t>كيف يختلف ذلك عن المسارات القياسية من ناحية الجداول الزمنية؟</a:t>
            </a:r>
          </a:p>
          <a:p>
            <a:pPr marL="712788" lvl="1" indent="-255588" algn="r" rtl="1" fontAlgn="base">
              <a:buFont typeface="Arial" panose="020B0604020202020204" pitchFamily="34" charset="0"/>
              <a:buChar char="•"/>
            </a:pPr>
            <a:r>
              <a:rPr lang="ar-SA" sz="1600" dirty="0">
                <a:latin typeface="Helvetica Neue" panose="02000503000000020004" pitchFamily="2" charset="0"/>
              </a:rPr>
              <a:t>هل تعترف بقائمة الاستخدامات الطارئة التي وضعتها منظمة الصحة العالمية أو تستند إليها؟</a:t>
            </a:r>
          </a:p>
          <a:p>
            <a:pPr marL="712788" lvl="1" indent="-255588" algn="r" rtl="1" fontAlgn="base">
              <a:buFont typeface="Arial" panose="020B0604020202020204" pitchFamily="34" charset="0"/>
              <a:buChar char="•"/>
            </a:pPr>
            <a:r>
              <a:rPr lang="ar-SA" sz="1600" dirty="0">
                <a:latin typeface="Helvetica Neue" panose="02000503000000020004" pitchFamily="2" charset="0"/>
              </a:rPr>
              <a:t>ما هي الخطوات الرئيسية التي يجب اتباعها للحصول على موافقة طارئة؟</a:t>
            </a:r>
            <a:endParaRPr lang="en-GB" sz="1600" dirty="0">
              <a:latin typeface="Helvetica Neue" panose="02000503000000020004" pitchFamily="2" charset="0"/>
            </a:endParaRPr>
          </a:p>
          <a:p>
            <a:pPr algn="r" rtl="1" fontAlgn="base"/>
            <a:r>
              <a:rPr lang="en-GB" sz="1600" dirty="0">
                <a:latin typeface="Helvetica Neue" panose="02000503000000020004" pitchFamily="2" charset="0"/>
              </a:rPr>
              <a:t> </a:t>
            </a:r>
          </a:p>
          <a:p>
            <a:pPr algn="r" rtl="1" fontAlgn="base"/>
            <a:r>
              <a:rPr lang="ar-SA" sz="1600" b="1" dirty="0">
                <a:latin typeface="Helvetica Neue" panose="02000503000000020004" pitchFamily="2" charset="0"/>
              </a:rPr>
              <a:t>3-     من المطلوب استشارته في عملية منح الموافقة التنظيمية للقاحات كوفيد-19؟</a:t>
            </a:r>
            <a:endParaRPr lang="en-GB" sz="1600" b="1" dirty="0">
              <a:latin typeface="Helvetica Neue" panose="02000503000000020004" pitchFamily="2" charset="0"/>
            </a:endParaRPr>
          </a:p>
          <a:p>
            <a:pPr marL="342900" indent="-342900" algn="r" rtl="1" fontAlgn="base">
              <a:buFont typeface="+mj-lt"/>
              <a:buAutoNum type="arabicPeriod" startAt="3"/>
            </a:pPr>
            <a:endParaRPr lang="en-GB" sz="1600" dirty="0">
              <a:latin typeface="Helvetica Neue" panose="02000503000000020004" pitchFamily="2" charset="0"/>
            </a:endParaRPr>
          </a:p>
          <a:p>
            <a:pPr algn="r" rtl="1" fontAlgn="base"/>
            <a:r>
              <a:rPr lang="ar-SA" sz="1600" b="1" dirty="0">
                <a:latin typeface="Helvetica Neue" panose="02000503000000020004" pitchFamily="2" charset="0"/>
              </a:rPr>
              <a:t>4-     كيف سيعمم القرار التنظيمي النهائي على الشركاء المعنيين (الداخليين والخارجيين) وكذلك على الجمهور</a:t>
            </a:r>
            <a:endParaRPr lang="en-GB" sz="1200" dirty="0">
              <a:latin typeface="Helvetica Neue" panose="02000503000000020004" pitchFamily="2"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72005" y="0"/>
            <a:ext cx="10515600" cy="581340"/>
          </a:xfrm>
        </p:spPr>
        <p:txBody>
          <a:bodyPr>
            <a:normAutofit fontScale="90000"/>
          </a:bodyPr>
          <a:lstStyle/>
          <a:p>
            <a:pPr algn="r" rtl="1"/>
            <a:r>
              <a:rPr lang="ar-SA" dirty="0"/>
              <a:t>جدول الأعمال المقترح</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a:xfrm>
            <a:off x="3339801" y="6675437"/>
            <a:ext cx="3769418" cy="365125"/>
          </a:xfrm>
        </p:spPr>
        <p:txBody>
          <a:bodyPr/>
          <a:lstStyle/>
          <a:p>
            <a:pPr algn="r" rtl="1"/>
            <a:r>
              <a:rPr lang="ar-SA" dirty="0"/>
              <a:t>23 كانون الأول/ديسمبر 202</a:t>
            </a:r>
            <a:endParaRPr lang="en-US" dirty="0"/>
          </a:p>
          <a:p>
            <a:endParaRPr lang="en-US" dirty="0"/>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6096000" y="1334970"/>
            <a:ext cx="5779211" cy="4112361"/>
          </a:xfrm>
        </p:spPr>
        <p:txBody>
          <a:bodyPr>
            <a:no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 typeface="Arial" panose="020B0604020202020204" pitchFamily="34" charset="0"/>
              <a:buNone/>
              <a:tabLst/>
              <a:defRPr/>
            </a:pPr>
            <a:r>
              <a:rPr kumimoji="0" lang="ar-SA" sz="2000" b="1" i="0" u="none" strike="noStrike" kern="1200" cap="none" spc="0" normalizeH="0" baseline="0" noProof="0" dirty="0">
                <a:ln>
                  <a:noFill/>
                </a:ln>
                <a:solidFill>
                  <a:srgbClr val="0070C0"/>
                </a:solidFill>
                <a:effectLst/>
                <a:uLnTx/>
                <a:uFillTx/>
                <a:latin typeface="+mj-lt"/>
                <a:ea typeface="+mn-ea"/>
                <a:cs typeface="Calibri" panose="020F0502020204030204" pitchFamily="34" charset="0"/>
              </a:rPr>
              <a:t>الجزء الأول الفترة الصباحية</a:t>
            </a:r>
            <a:r>
              <a:rPr kumimoji="0" lang="en-GB" sz="2000" b="1" i="0" u="none" strike="noStrike" kern="1200" cap="none" spc="0" normalizeH="0" baseline="0" noProof="0" dirty="0">
                <a:ln>
                  <a:noFill/>
                </a:ln>
                <a:solidFill>
                  <a:srgbClr val="0070C0"/>
                </a:solidFill>
                <a:effectLst/>
                <a:uLnTx/>
                <a:uFillTx/>
                <a:latin typeface="+mj-lt"/>
                <a:ea typeface="+mn-ea"/>
                <a:cs typeface="Calibri" panose="020F0502020204030204" pitchFamily="34" charset="0"/>
              </a:rPr>
              <a:t>:</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08:45	التسجيل</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09:00	مقدمة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09:10	أهداف التمرين وكيفية أداء الأدوار</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09:15	المحاكاة المكتبية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10:45	استراحة قصيرة (15 دقيقة)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11:00	المحاكاة المكتبية</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12:30	المناقشة والتقييم </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13:00	نهاية التمرين</a:t>
            </a:r>
          </a:p>
          <a:p>
            <a:pPr marL="228600" marR="0" lvl="0" indent="-228600" algn="r" defTabSz="1252538"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mj-lt"/>
                <a:ea typeface="+mn-ea"/>
                <a:cs typeface="Arial" panose="020B0604020202020204" pitchFamily="34" charset="0"/>
              </a:rPr>
              <a:t>13:00	فترة الغداء</a:t>
            </a:r>
          </a:p>
        </p:txBody>
      </p:sp>
      <p:sp>
        <p:nvSpPr>
          <p:cNvPr id="6" name="TextBox 5">
            <a:extLst>
              <a:ext uri="{FF2B5EF4-FFF2-40B4-BE49-F238E27FC236}">
                <a16:creationId xmlns:a16="http://schemas.microsoft.com/office/drawing/2014/main" id="{45345226-480B-414B-AA22-2B6F837BB1F0}"/>
              </a:ext>
            </a:extLst>
          </p:cNvPr>
          <p:cNvSpPr txBox="1"/>
          <p:nvPr/>
        </p:nvSpPr>
        <p:spPr>
          <a:xfrm>
            <a:off x="-149499" y="1386829"/>
            <a:ext cx="5574937" cy="3767698"/>
          </a:xfrm>
          <a:prstGeom prst="rect">
            <a:avLst/>
          </a:prstGeom>
          <a:noFill/>
        </p:spPr>
        <p:txBody>
          <a:bodyPr wrap="square" rtlCol="0">
            <a:sp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الجزء الثاني فترة بعد الظهر</a:t>
            </a:r>
            <a:r>
              <a:rPr kumimoji="0" lang="en-GB" sz="2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 </a:t>
            </a: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14:00   تلخيص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14:15   تحليل الثغرات وتخطيط العمل (عمل جماعي)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15:30   استراحة قصيرة (15 دقيقة)</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15:45   مواصلة تخطيط العمل (عمل جماعي)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16:30</a:t>
            </a:r>
            <a:r>
              <a:rPr lang="en-GB" sz="2000" i="1" dirty="0">
                <a:effectLst/>
                <a:latin typeface="Simplified Arabic" panose="02020603050405020304" pitchFamily="18" charset="-78"/>
                <a:ea typeface="Calibri" panose="020F0502020204030204" pitchFamily="34" charset="0"/>
                <a:cs typeface="Calibri" panose="020F0502020204030204" pitchFamily="34" charset="0"/>
              </a:rPr>
              <a:t>	 </a:t>
            </a:r>
            <a:r>
              <a:rPr lang="ar-SA" sz="2000" i="1" dirty="0">
                <a:effectLst/>
                <a:latin typeface="Arial" panose="020B0604020202020204" pitchFamily="34" charset="0"/>
                <a:ea typeface="Calibri" panose="020F0502020204030204" pitchFamily="34" charset="0"/>
                <a:cs typeface="Simplified Arabic" panose="02020603050405020304" pitchFamily="18" charset="-78"/>
              </a:rPr>
              <a:t>عملية تجميع في الجلسة العامة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17:00   الجلسة الختامية والخطوات القادمة </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pPr algn="just" rtl="1">
              <a:lnSpc>
                <a:spcPct val="107000"/>
              </a:lnSpc>
              <a:spcAft>
                <a:spcPts val="800"/>
              </a:spcAft>
            </a:pPr>
            <a:r>
              <a:rPr lang="ar-SA" sz="2000" i="1" dirty="0">
                <a:effectLst/>
                <a:latin typeface="Arial" panose="020B0604020202020204" pitchFamily="34" charset="0"/>
                <a:ea typeface="Calibri" panose="020F0502020204030204" pitchFamily="34" charset="0"/>
                <a:cs typeface="Simplified Arabic" panose="02020603050405020304" pitchFamily="18" charset="-78"/>
              </a:rPr>
              <a:t>17:30   الاختتام</a:t>
            </a:r>
            <a:endParaRPr lang="fr-CH" sz="2000" dirty="0">
              <a:effectLst/>
              <a:latin typeface="Arial" panose="020B0604020202020204" pitchFamily="34" charset="0"/>
              <a:ea typeface="Calibri" panose="020F0502020204030204" pitchFamily="34" charset="0"/>
              <a:cs typeface="Calibri" panose="020F0502020204030204" pitchFamily="34" charset="0"/>
            </a:endParaRP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868850" y="1136225"/>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93781" y="5657655"/>
            <a:ext cx="4004438"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rgbClr val="0070C0"/>
                </a:solidFill>
                <a:latin typeface="+mj-lt"/>
                <a:cs typeface="Calibri" panose="020F0502020204030204" pitchFamily="34" charset="0"/>
              </a:rPr>
              <a:t>عدّل جدول الأعمال هذا حسب الاقتضاء</a:t>
            </a:r>
            <a:endParaRPr lang="en-US" sz="2000" b="1" dirty="0">
              <a:solidFill>
                <a:srgbClr val="0070C0"/>
              </a:solidFill>
              <a:latin typeface="+mj-lt"/>
              <a:cs typeface="Calibri" panose="020F0502020204030204" pitchFamily="34" charset="0"/>
            </a:endParaRP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3620" y="-20973"/>
            <a:ext cx="10515600" cy="581340"/>
          </a:xfrm>
        </p:spPr>
        <p:txBody>
          <a:bodyPr>
            <a:normAutofit fontScale="90000"/>
          </a:bodyPr>
          <a:lstStyle/>
          <a:p>
            <a:pPr algn="r" rtl="1"/>
            <a:r>
              <a:rPr lang="ar-SA" dirty="0"/>
              <a:t>السيناريو 2 – توافر اللقاحات</a:t>
            </a:r>
            <a:endParaRPr lang="en-US" sz="2700"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56468" y="6675437"/>
            <a:ext cx="3769418" cy="365125"/>
          </a:xfrm>
        </p:spPr>
        <p:txBody>
          <a:bodyPr/>
          <a:lstStyle/>
          <a:p>
            <a:pPr>
              <a:defRPr/>
            </a:pPr>
            <a:r>
              <a:rPr lang="ar-SA" dirty="0"/>
              <a:t>23 كانون الأول/ديسمبر 202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lnSpcReduction="10000"/>
          </a:bodyPr>
          <a:lstStyle/>
          <a:p>
            <a:pPr marL="0" indent="0" algn="r" rtl="1">
              <a:lnSpc>
                <a:spcPct val="110000"/>
              </a:lnSpc>
              <a:buNone/>
            </a:pPr>
            <a:r>
              <a:rPr lang="ar-SA" sz="1800" b="1" dirty="0"/>
              <a:t>اللقاحات التي تسنى تطويرها وإتاحتها</a:t>
            </a:r>
            <a:endParaRPr lang="en-GB" sz="1800" b="1" dirty="0"/>
          </a:p>
          <a:p>
            <a:pPr algn="just" rtl="1">
              <a:lnSpc>
                <a:spcPct val="110000"/>
              </a:lnSpc>
            </a:pPr>
            <a:r>
              <a:rPr lang="ar-SA" sz="1800" dirty="0"/>
              <a:t>هناك العديد من اللقاحات المرشحة التي يمكن طرحها في إطار مرفق </a:t>
            </a:r>
            <a:r>
              <a:rPr lang="ar-SA" sz="1800" dirty="0" err="1"/>
              <a:t>كوفاكس</a:t>
            </a:r>
            <a:r>
              <a:rPr lang="ar-SA" sz="1800" dirty="0"/>
              <a:t>.</a:t>
            </a:r>
          </a:p>
          <a:p>
            <a:pPr algn="just" rtl="1">
              <a:lnSpc>
                <a:spcPct val="110000"/>
              </a:lnSpc>
            </a:pPr>
            <a:r>
              <a:rPr lang="ar-SA" sz="1800" dirty="0"/>
              <a:t>تمر بعض اللقاحات بالمرحلة الثانية،  في حين يمر البعض الآخر منها فعلياً بالمرحلة الثالثة، ودخل لقاحان مرشحان المرحلة الرابعة من التجارب. </a:t>
            </a:r>
          </a:p>
          <a:p>
            <a:pPr algn="just" rtl="1">
              <a:lnSpc>
                <a:spcPct val="110000"/>
              </a:lnSpc>
            </a:pPr>
            <a:r>
              <a:rPr lang="ar-SA" sz="1800" dirty="0"/>
              <a:t>جرت الموافقة على اللقاحات التي تستخدم في حالات الطوارئ من جانب وكالة تنظيم الأدوية والمنتجات الصحية (المملكة المتحدة) وإدارة  الغذاء والدواء في الولايات المتحدة ولكنها لا تزال تنتظر الموافقة المشروطة من الوكالة الأوروبية للأدوية التابعة الاتحاد الأوروبي ولم تدخل بعدُ في قائمة الاستخدامات الطارئة التي وضعتها منظمة الصحة العالمية </a:t>
            </a:r>
            <a:endParaRPr lang="en-GB" sz="1800" dirty="0"/>
          </a:p>
          <a:p>
            <a:pPr algn="just" rtl="1">
              <a:lnSpc>
                <a:spcPct val="110000"/>
              </a:lnSpc>
            </a:pPr>
            <a:r>
              <a:rPr lang="ar-SA" sz="1800" dirty="0"/>
              <a:t>في الوقت الحالي، أنت لا تعرف أي لقاح مرشح سيجري تخصيصه</a:t>
            </a:r>
          </a:p>
          <a:p>
            <a:pPr algn="just" rtl="1">
              <a:lnSpc>
                <a:spcPct val="110000"/>
              </a:lnSpc>
            </a:pPr>
            <a:r>
              <a:rPr lang="ar-SA" sz="1800" dirty="0"/>
              <a:t>لكل لقاح فعالية مماثلة تقريباً لفعالية اللقاحات الأخرى ولكنه يحتاج متطلبات تخزين ونقل مختلفة </a:t>
            </a:r>
          </a:p>
          <a:p>
            <a:pPr algn="just" rtl="1">
              <a:lnSpc>
                <a:spcPct val="110000"/>
              </a:lnSpc>
            </a:pPr>
            <a:r>
              <a:rPr lang="ar-SA" sz="1800" dirty="0"/>
              <a:t>تتمثل التوصيات الحالية المتعلقة باللقاحات المرشحة فيما يلي:</a:t>
            </a:r>
            <a:endParaRPr lang="en-GB" sz="1800" dirty="0"/>
          </a:p>
          <a:p>
            <a:pPr lvl="1" algn="just" rtl="1">
              <a:lnSpc>
                <a:spcPct val="110000"/>
              </a:lnSpc>
            </a:pPr>
            <a:r>
              <a:rPr lang="ar-SA" sz="1400" dirty="0"/>
              <a:t>ستتطلب جميع اللقاحات جرعتين تعطيان بفارق زمني يتراوح ما بين 21 و 28 يوماً</a:t>
            </a:r>
          </a:p>
          <a:p>
            <a:pPr lvl="1" algn="just" rtl="1">
              <a:lnSpc>
                <a:spcPct val="110000"/>
              </a:lnSpc>
            </a:pPr>
            <a:r>
              <a:rPr lang="ar-SA" sz="1400" dirty="0"/>
              <a:t>تتطلب جميع اللقاحات،  باستثناء اللقاح </a:t>
            </a:r>
            <a:r>
              <a:rPr lang="en-GB" sz="1400" dirty="0"/>
              <a:t>AZD1222 </a:t>
            </a:r>
            <a:r>
              <a:rPr lang="ar-SA" sz="1400" dirty="0"/>
              <a:t>، سلسلة فائقة البرودة قبل تلقيها</a:t>
            </a:r>
          </a:p>
          <a:p>
            <a:pPr marL="457200" lvl="1" indent="0" algn="ctr" rtl="1">
              <a:lnSpc>
                <a:spcPct val="110000"/>
              </a:lnSpc>
              <a:buNone/>
            </a:pPr>
            <a:endParaRPr lang="ar-SA" sz="1400" b="1" dirty="0"/>
          </a:p>
          <a:p>
            <a:pPr marL="457200" lvl="1" indent="0" algn="ctr" rtl="1">
              <a:lnSpc>
                <a:spcPct val="110000"/>
              </a:lnSpc>
              <a:buNone/>
            </a:pPr>
            <a:r>
              <a:rPr lang="ar-SA" sz="1800" b="1" dirty="0"/>
              <a:t>ملاحظة: لم تنته منظمة الصحة العالمية بعدُ من تقييم أي لقاح معين في إطار قائمتها المتعلقة بالاستخدامات الطارئة</a:t>
            </a:r>
          </a:p>
          <a:p>
            <a:pPr marL="457200" lvl="1" indent="0" algn="ctr" rtl="1">
              <a:lnSpc>
                <a:spcPct val="110000"/>
              </a:lnSpc>
              <a:buNone/>
            </a:pPr>
            <a:endParaRPr lang="en-GB" sz="1800" b="1"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1"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152780" y="-20973"/>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1355025" y="82368"/>
            <a:ext cx="2872742" cy="400110"/>
          </a:xfrm>
          <a:prstGeom prst="rect">
            <a:avLst/>
          </a:prstGeom>
          <a:noFill/>
        </p:spPr>
        <p:txBody>
          <a:bodyPr wrap="square" rtlCol="0">
            <a:spAutoFit/>
          </a:bodyPr>
          <a:lstStyle/>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المحاكاة فقط</a:t>
            </a:r>
            <a:endParaRPr kumimoji="0" lang="en-US"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333880" y="31133"/>
            <a:ext cx="10515600" cy="581340"/>
          </a:xfrm>
        </p:spPr>
        <p:txBody>
          <a:bodyPr>
            <a:normAutofit fontScale="90000"/>
          </a:bodyPr>
          <a:lstStyle/>
          <a:p>
            <a:pPr algn="r" rtl="1"/>
            <a:r>
              <a:rPr lang="ar-SA" dirty="0"/>
              <a:t>الجلسة 2- المناقشة والأسئلة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44304"/>
            <a:ext cx="3769418" cy="365125"/>
          </a:xfrm>
        </p:spPr>
        <p:txBody>
          <a:bodyPr/>
          <a:lstStyle/>
          <a:p>
            <a:r>
              <a:rPr lang="ar-SA" dirty="0"/>
              <a:t>23 كانون الأول/ديسمبر 202</a:t>
            </a:r>
            <a:endParaRPr lang="en-US" dirty="0"/>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a:bodyPr>
          <a:lstStyle/>
          <a:p>
            <a:pPr marL="0" indent="0" algn="just" rtl="1">
              <a:lnSpc>
                <a:spcPct val="120000"/>
              </a:lnSpc>
              <a:buNone/>
            </a:pPr>
            <a:r>
              <a:rPr lang="ar-SA" sz="2000" b="1" dirty="0">
                <a:solidFill>
                  <a:schemeClr val="accent3"/>
                </a:solidFill>
              </a:rPr>
              <a:t>ما هي العمليات التي ستطلبها السلطة الوطنية التنظيمية لضمان إمكانية الموافقة على أحد هذه اللقاحات؟</a:t>
            </a:r>
            <a:endParaRPr lang="en-GB" sz="2000" b="1" dirty="0">
              <a:solidFill>
                <a:schemeClr val="accent3"/>
              </a:solidFill>
            </a:endParaRPr>
          </a:p>
          <a:p>
            <a:pPr marL="0" indent="0" algn="just" rtl="1">
              <a:lnSpc>
                <a:spcPct val="120000"/>
              </a:lnSpc>
              <a:buNone/>
            </a:pPr>
            <a:endParaRPr lang="en-GB" sz="2000" b="1" dirty="0">
              <a:solidFill>
                <a:schemeClr val="accent3"/>
              </a:solidFill>
            </a:endParaRPr>
          </a:p>
          <a:p>
            <a:pPr marL="0" indent="0" algn="just" rtl="1">
              <a:lnSpc>
                <a:spcPct val="120000"/>
              </a:lnSpc>
              <a:buNone/>
            </a:pPr>
            <a:r>
              <a:rPr lang="ar-SA" sz="2000" dirty="0"/>
              <a:t>1-	ما هو الحد الأدنى من المعلومات التي ستطلبها السلطة الوطنية التنظيمية</a:t>
            </a:r>
            <a:r>
              <a:rPr lang="en-GB" sz="2000" dirty="0"/>
              <a:t> </a:t>
            </a:r>
            <a:r>
              <a:rPr lang="ar-SA" sz="2000" dirty="0"/>
              <a:t>لضمان احتمال تقييم لقاح واحد على الأقل من هذه 	اللقاحات قبل إمكانية إصدار ترخيص بشأنه وتوزيعه؟ </a:t>
            </a:r>
          </a:p>
          <a:p>
            <a:pPr marL="0" indent="0" algn="just" rtl="1">
              <a:lnSpc>
                <a:spcPct val="120000"/>
              </a:lnSpc>
              <a:buNone/>
            </a:pPr>
            <a:r>
              <a:rPr lang="ar-SA" sz="2000" dirty="0"/>
              <a:t>2-	هل يتضمن هذا اللقاح أي جوانب قد تؤدي إلى رفضه بموجب إطارك التنظيمي؟</a:t>
            </a:r>
          </a:p>
          <a:p>
            <a:pPr marL="0" indent="0" algn="just" rtl="1">
              <a:lnSpc>
                <a:spcPct val="120000"/>
              </a:lnSpc>
              <a:buNone/>
            </a:pPr>
            <a:r>
              <a:rPr lang="ar-SA" sz="2000" dirty="0"/>
              <a:t>3-	في حالة عدم توافر لقاح واحد، كيف يمكن للهيئة الوطنية التنظيمية أن تتخذ قراراً يقضي بالتحول من لقاح إلى لقاح آخر أو 	بالموافقة على اللقاحات في آن واحد عند الاقتضاء؟</a:t>
            </a:r>
          </a:p>
          <a:p>
            <a:pPr marL="0" indent="0" algn="just" rtl="1">
              <a:lnSpc>
                <a:spcPct val="120000"/>
              </a:lnSpc>
              <a:buNone/>
            </a:pPr>
            <a:r>
              <a:rPr lang="ar-SA" sz="2000" dirty="0"/>
              <a:t>4-	إذا غيّرت الجهة المصنعة بعض المكونات أو عمليات التصنيع (على سبيل المثال من أجل جعل اللقاح أكثر استقراراً عند 	درجات حرارة أعلى)، فكيف سيؤثر ذلك على الموافقات التنظيمية للاستخدام (في حالة تصنيف هذا التغيير ضمن التغييرات 	اللاحقة للموافقة ووجود المبادئ التوجيهية والإجراءات المطلوبة لإدارة التغيير اللاحق للموافقة)؟</a:t>
            </a:r>
            <a:endParaRPr lang="en-GB" sz="2000" strike="sngStrike"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4" y="5617074"/>
            <a:ext cx="1923280" cy="817318"/>
            <a:chOff x="9978391" y="5342554"/>
            <a:chExt cx="1805169"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15180" cy="423276"/>
            </a:xfrm>
            <a:prstGeom prst="rect">
              <a:avLst/>
            </a:prstGeom>
            <a:noFill/>
          </p:spPr>
          <p:txBody>
            <a:bodyPr wrap="none" rtlCol="0">
              <a:spAutoFit/>
            </a:bodyPr>
            <a:lstStyle/>
            <a:p>
              <a:pPr algn="l">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312532" y="573093"/>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668288" y="4905"/>
            <a:ext cx="10211180" cy="581340"/>
          </a:xfrm>
        </p:spPr>
        <p:txBody>
          <a:bodyPr>
            <a:normAutofit fontScale="90000"/>
          </a:bodyPr>
          <a:lstStyle/>
          <a:p>
            <a:pPr algn="r" rtl="1"/>
            <a:r>
              <a:rPr lang="ar-SA" dirty="0"/>
              <a:t>استراحة</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a:xfrm>
            <a:off x="5456468" y="6670532"/>
            <a:ext cx="3769418" cy="365125"/>
          </a:xfrm>
        </p:spPr>
        <p:txBody>
          <a:bodyPr/>
          <a:lstStyle/>
          <a:p>
            <a:r>
              <a:rPr lang="ar-SA" dirty="0"/>
              <a:t>23 كانون الأول/ديسمبر 202</a:t>
            </a:r>
            <a:endParaRPr lang="en-US" dirty="0"/>
          </a:p>
          <a:p>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6750558" y="1773569"/>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ar-SA" sz="3600" b="1" dirty="0">
                <a:solidFill>
                  <a:schemeClr val="accent1"/>
                </a:solidFill>
              </a:rPr>
              <a:t>استراحة قصيرة</a:t>
            </a:r>
          </a:p>
          <a:p>
            <a:pPr algn="ctr"/>
            <a:r>
              <a:rPr lang="ar-SA" sz="3600" b="1" dirty="0">
                <a:solidFill>
                  <a:schemeClr val="accent1"/>
                </a:solidFill>
              </a:rPr>
              <a:t>(15 دقيقة)</a:t>
            </a:r>
            <a:endParaRPr lang="en-US" sz="3600" b="1" dirty="0">
              <a:solidFill>
                <a:schemeClr val="accent1"/>
              </a:solidFill>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886440" cy="581340"/>
          </a:xfrm>
        </p:spPr>
        <p:txBody>
          <a:bodyPr>
            <a:normAutofit fontScale="90000"/>
          </a:bodyPr>
          <a:lstStyle/>
          <a:p>
            <a:pPr algn="r" rtl="1"/>
            <a:r>
              <a:rPr lang="ar-SA" dirty="0"/>
              <a:t>السيناريو 3</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22602" y="6675437"/>
            <a:ext cx="3769418" cy="365125"/>
          </a:xfrm>
        </p:spPr>
        <p:txBody>
          <a:bodyPr/>
          <a:lstStyle/>
          <a:p>
            <a:r>
              <a:rPr lang="ar-SA" dirty="0"/>
              <a:t>23 كانون الأول/ديسمبر 202</a:t>
            </a:r>
            <a:endParaRPr lang="en-US" dirty="0"/>
          </a:p>
          <a:p>
            <a:endParaRPr lang="en-US"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1"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152780"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104900" y="104237"/>
            <a:ext cx="3046477"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258181" y="957980"/>
            <a:ext cx="6694334" cy="5408139"/>
          </a:xfrm>
          <a:prstGeom prst="rect">
            <a:avLst/>
          </a:prstGeom>
          <a:solidFill>
            <a:schemeClr val="tx2">
              <a:lumMod val="20000"/>
              <a:lumOff val="80000"/>
            </a:schemeClr>
          </a:solidFill>
        </p:spPr>
        <p:txBody>
          <a:bodyPr anchor="ctr">
            <a:normAutofit lnSpcReduction="10000"/>
          </a:bodyPr>
          <a:lstStyle/>
          <a:p>
            <a:pPr lvl="0" algn="r" rtl="1">
              <a:lnSpc>
                <a:spcPct val="110000"/>
              </a:lnSpc>
            </a:pPr>
            <a:r>
              <a:rPr lang="ar-SA" dirty="0"/>
              <a:t>توافق الهيئة التنظيمية الوطنية على جميع اللقاحات التي تسنى الحصول عليها في إطار مرفق </a:t>
            </a:r>
            <a:r>
              <a:rPr lang="ar-SA" dirty="0" err="1"/>
              <a:t>كوفاكس</a:t>
            </a:r>
            <a:r>
              <a:rPr lang="ar-SA" dirty="0"/>
              <a:t> لاستخدامها في تطعيم السكان ضد كوفيد-19</a:t>
            </a:r>
          </a:p>
          <a:p>
            <a:pPr lvl="0" algn="r" rtl="1">
              <a:lnSpc>
                <a:spcPct val="110000"/>
              </a:lnSpc>
            </a:pPr>
            <a:r>
              <a:rPr lang="ar-SA" dirty="0"/>
              <a:t>تُرخصّ بلدان أخرى للقاح بغرض استخدامه</a:t>
            </a:r>
          </a:p>
          <a:p>
            <a:pPr lvl="0" algn="r" rtl="1">
              <a:lnSpc>
                <a:spcPct val="110000"/>
              </a:lnSpc>
            </a:pPr>
            <a:r>
              <a:rPr lang="ar-SA" dirty="0"/>
              <a:t> ينتظر مرفق </a:t>
            </a:r>
            <a:r>
              <a:rPr lang="ar-SA" dirty="0" err="1"/>
              <a:t>كوفاكس</a:t>
            </a:r>
            <a:r>
              <a:rPr lang="ar-SA" dirty="0"/>
              <a:t> موافقتك النهائية لشحن اللقاح ومناولته</a:t>
            </a:r>
          </a:p>
          <a:p>
            <a:pPr lvl="0" algn="r" rtl="1">
              <a:lnSpc>
                <a:spcPct val="110000"/>
              </a:lnSpc>
            </a:pPr>
            <a:r>
              <a:rPr lang="ar-SA" dirty="0"/>
              <a:t>قبل تسليم اللقاح، يجب أن تكون لديك خطة لإيصال اللقاحات إلى نقطة الاستخدام، وسينطوي ذلك على متطلبات تشريعية</a:t>
            </a:r>
          </a:p>
          <a:p>
            <a:pPr lvl="0" algn="r" rtl="1">
              <a:lnSpc>
                <a:spcPct val="110000"/>
              </a:lnSpc>
            </a:pPr>
            <a:r>
              <a:rPr lang="ar-SA" dirty="0"/>
              <a:t>سوف تحتاج إلى معرفة التشريعات المتعلقة بتخليص البضائع في الجمارك، ومناولة اللقاح وتخزينه.</a:t>
            </a:r>
            <a:endParaRPr lang="en-GB" dirty="0"/>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780" y="1245874"/>
            <a:ext cx="3721100" cy="5003800"/>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867770" cy="581340"/>
          </a:xfrm>
        </p:spPr>
        <p:txBody>
          <a:bodyPr>
            <a:normAutofit fontScale="90000"/>
          </a:bodyPr>
          <a:lstStyle/>
          <a:p>
            <a:pPr algn="r" rtl="1"/>
            <a:r>
              <a:rPr lang="ar-SA"/>
              <a:t>الجلسة 3</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190144" cy="5296907"/>
          </a:xfrm>
        </p:spPr>
        <p:txBody>
          <a:bodyPr vert="horz" lIns="91440" tIns="45720" rIns="91440" bIns="45720" rtlCol="0" anchor="t">
            <a:noAutofit/>
          </a:bodyPr>
          <a:lstStyle/>
          <a:p>
            <a:pPr marL="0" indent="0" algn="r" rtl="1">
              <a:buNone/>
            </a:pPr>
            <a:r>
              <a:rPr lang="ar-SA" sz="2400" b="1" dirty="0">
                <a:solidFill>
                  <a:schemeClr val="accent3"/>
                </a:solidFill>
                <a:latin typeface="Arial"/>
                <a:cs typeface="Arial"/>
              </a:rPr>
              <a:t>ما هي خطواتك القادمة لضمان إمكانية استخدام اللقاح المعتمد داخل البلد؟</a:t>
            </a:r>
            <a:endParaRPr lang="en-GB" sz="1800" b="1" dirty="0">
              <a:latin typeface="Arial"/>
              <a:cs typeface="Arial"/>
            </a:endParaRPr>
          </a:p>
          <a:p>
            <a:pPr marL="0" indent="0" algn="r" rtl="1">
              <a:lnSpc>
                <a:spcPct val="110000"/>
              </a:lnSpc>
              <a:buNone/>
            </a:pPr>
            <a:r>
              <a:rPr lang="ar-SA" sz="1800" dirty="0">
                <a:latin typeface="Arial"/>
                <a:cs typeface="Arial"/>
              </a:rPr>
              <a:t>1-    ما هي إجراءات الرقابة التنظيمية التالية التي تتخذها السلطة الوطنية التنظيمية بعد الموافقة؟ وكمثال على ذلك ما يلي</a:t>
            </a:r>
            <a:r>
              <a:rPr lang="en-GB" sz="1800" dirty="0">
                <a:latin typeface="Arial"/>
                <a:cs typeface="Arial"/>
              </a:rPr>
              <a:t>:</a:t>
            </a:r>
          </a:p>
          <a:p>
            <a:pPr marL="457200" lvl="1" indent="0" algn="r" rtl="1">
              <a:lnSpc>
                <a:spcPct val="110000"/>
              </a:lnSpc>
              <a:buNone/>
            </a:pPr>
            <a:r>
              <a:rPr lang="ar-SA" sz="1800" dirty="0">
                <a:latin typeface="Arial"/>
                <a:cs typeface="Arial"/>
              </a:rPr>
              <a:t>أ)	رخصة الاستيراد</a:t>
            </a:r>
          </a:p>
          <a:p>
            <a:pPr marL="457200" lvl="1" indent="0" algn="r" rtl="1">
              <a:lnSpc>
                <a:spcPct val="110000"/>
              </a:lnSpc>
              <a:buNone/>
            </a:pPr>
            <a:r>
              <a:rPr lang="ar-SA" sz="1800" dirty="0">
                <a:latin typeface="Arial"/>
                <a:cs typeface="Arial"/>
              </a:rPr>
              <a:t>ب)	طرح دفعات السلطة الوطنية التنظيمية من اللقاحات</a:t>
            </a:r>
          </a:p>
          <a:p>
            <a:pPr marL="457200" lvl="1" indent="0" algn="r" rtl="1">
              <a:lnSpc>
                <a:spcPct val="110000"/>
              </a:lnSpc>
              <a:buNone/>
            </a:pPr>
            <a:r>
              <a:rPr lang="ar-SA" sz="1800" dirty="0">
                <a:latin typeface="Arial"/>
                <a:cs typeface="Arial"/>
              </a:rPr>
              <a:t>ج)	التخزين والتوزيع</a:t>
            </a:r>
            <a:endParaRPr lang="en-GB" sz="1800" dirty="0">
              <a:latin typeface="Arial"/>
              <a:cs typeface="Arial"/>
            </a:endParaRPr>
          </a:p>
          <a:p>
            <a:pPr marL="0" indent="0" algn="r" rtl="1">
              <a:lnSpc>
                <a:spcPct val="110000"/>
              </a:lnSpc>
              <a:buNone/>
            </a:pPr>
            <a:r>
              <a:rPr lang="ar-SA" sz="1800" dirty="0">
                <a:latin typeface="Arial"/>
                <a:cs typeface="Arial"/>
              </a:rPr>
              <a:t>2-     بعد الموافقة على اللقاح، ما هو الشرط الأدنى للحصول على رخصة الاستيراد؟</a:t>
            </a:r>
          </a:p>
          <a:p>
            <a:pPr marL="0" indent="0" algn="r" rtl="1">
              <a:lnSpc>
                <a:spcPct val="110000"/>
              </a:lnSpc>
              <a:buNone/>
            </a:pPr>
            <a:r>
              <a:rPr lang="ar-SA" sz="1800" dirty="0">
                <a:latin typeface="Arial"/>
                <a:cs typeface="Arial"/>
              </a:rPr>
              <a:t>       أ)	ما هو الجدول الزمني لإصدار رخصة الاستيراد؟ هل يمكن إصداره في أقل من خمسة (5) أيام عمل؟</a:t>
            </a:r>
          </a:p>
          <a:p>
            <a:pPr marL="0" indent="0" algn="r" rtl="1">
              <a:lnSpc>
                <a:spcPct val="110000"/>
              </a:lnSpc>
              <a:buNone/>
            </a:pPr>
            <a:r>
              <a:rPr lang="ar-SA" sz="1800" dirty="0">
                <a:latin typeface="Arial"/>
                <a:cs typeface="Arial"/>
              </a:rPr>
              <a:t>3-   هل يشكل طرح دفعات السلطة الوطنية التنظيمية من اللقاحات إجراءً إلزامياً وفقاً للوائح الوطنية؟</a:t>
            </a:r>
          </a:p>
          <a:p>
            <a:pPr marL="0" indent="0" algn="r" rtl="1">
              <a:lnSpc>
                <a:spcPct val="110000"/>
              </a:lnSpc>
              <a:buNone/>
            </a:pPr>
            <a:r>
              <a:rPr lang="ar-SA" sz="1800" dirty="0">
                <a:latin typeface="Arial"/>
                <a:cs typeface="Arial"/>
              </a:rPr>
              <a:t>     أ)	هل اختبار اللقاحات إلزامي؟</a:t>
            </a:r>
          </a:p>
          <a:p>
            <a:pPr marL="0" indent="0" algn="r" rtl="1">
              <a:lnSpc>
                <a:spcPct val="110000"/>
              </a:lnSpc>
              <a:buNone/>
            </a:pPr>
            <a:r>
              <a:rPr lang="ar-SA" sz="1800" dirty="0">
                <a:latin typeface="Arial"/>
                <a:cs typeface="Arial"/>
              </a:rPr>
              <a:t>    ب)	ما هي الشروط الدنيا لطرح دفعات اللقاحات على الصعيد الوطني، بما في ذلك قائمة الوثائق الإلزامية؟</a:t>
            </a:r>
          </a:p>
          <a:p>
            <a:pPr marL="0" indent="0" algn="r" rtl="1">
              <a:lnSpc>
                <a:spcPct val="110000"/>
              </a:lnSpc>
              <a:buNone/>
            </a:pPr>
            <a:r>
              <a:rPr lang="ar-SA" sz="1800" dirty="0">
                <a:latin typeface="Arial"/>
                <a:cs typeface="Arial"/>
              </a:rPr>
              <a:t>    ج)	هل يمكن إطلاق اللقاح في أقل من يومين، من خلال مراجعة بروتوكول الدفعة الموجزة فقط؟</a:t>
            </a:r>
            <a:endParaRPr lang="en-US" sz="1400" dirty="0">
              <a:latin typeface="Arial"/>
              <a:cs typeface="Arial"/>
            </a:endParaRPr>
          </a:p>
          <a:p>
            <a:pPr marL="514350" indent="-514350">
              <a:lnSpc>
                <a:spcPct val="110000"/>
              </a:lnSpc>
              <a:buFont typeface="+mj-lt"/>
              <a:buAutoNum type="arabicPeriod"/>
            </a:pPr>
            <a:endParaRPr lang="en-US" sz="1800" dirty="0">
              <a:solidFill>
                <a:srgbClr val="FF0000"/>
              </a:solidFill>
              <a:latin typeface="Arial"/>
              <a:cs typeface="Arial"/>
            </a:endParaRPr>
          </a:p>
          <a:p>
            <a:pPr marL="514350" indent="-514350">
              <a:lnSpc>
                <a:spcPct val="110000"/>
              </a:lnSpc>
              <a:buFont typeface="+mj-lt"/>
              <a:buAutoNum type="arabicPeriod"/>
            </a:pPr>
            <a:endParaRPr lang="en-GB" sz="1800" dirty="0">
              <a:latin typeface="Arial"/>
              <a:cs typeface="Arial"/>
            </a:endParaRPr>
          </a:p>
          <a:p>
            <a:pPr marL="514350" indent="-514350">
              <a:lnSpc>
                <a:spcPct val="110000"/>
              </a:lnSpc>
              <a:buFont typeface="+mj-lt"/>
              <a:buAutoNum type="arabicPeriod"/>
            </a:pPr>
            <a:endParaRPr lang="en-GB" sz="1800" dirty="0">
              <a:latin typeface="Arial"/>
              <a:cs typeface="Arial"/>
            </a:endParaRPr>
          </a:p>
          <a:p>
            <a:pPr marL="342900" indent="-342900">
              <a:lnSpc>
                <a:spcPct val="100000"/>
              </a:lnSpc>
              <a:spcBef>
                <a:spcPts val="600"/>
              </a:spcBef>
              <a:buFont typeface="+mj-lt"/>
              <a:buAutoNum type="arabicPeriod"/>
            </a:pPr>
            <a:endParaRPr lang="en-GB"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52777" y="1857375"/>
            <a:ext cx="1897135" cy="704850"/>
            <a:chOff x="9978391" y="5342554"/>
            <a:chExt cx="1846294"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6305" cy="490816"/>
            </a:xfrm>
            <a:prstGeom prst="rect">
              <a:avLst/>
            </a:prstGeom>
            <a:noFill/>
          </p:spPr>
          <p:txBody>
            <a:bodyPr wrap="none" rtlCol="0">
              <a:spAutoFit/>
            </a:bodyPr>
            <a:lstStyle/>
            <a:p>
              <a:pPr algn="l">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r" rtl="1"/>
            <a:r>
              <a:rPr lang="ar-SA" dirty="0"/>
              <a:t>الجلسة 3</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75437"/>
            <a:ext cx="3769418" cy="365125"/>
          </a:xfrm>
        </p:spPr>
        <p:txBody>
          <a:bodyPr/>
          <a:lstStyle/>
          <a:p>
            <a:r>
              <a:rPr lang="ar-SA" dirty="0"/>
              <a:t>23 كانون الأول/ديسمبر 202</a:t>
            </a:r>
            <a:endParaRPr lang="en-US" dirty="0"/>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lgn="r" rtl="1">
              <a:buNone/>
            </a:pPr>
            <a:r>
              <a:rPr lang="ar-SA" sz="2400" b="1" dirty="0">
                <a:solidFill>
                  <a:schemeClr val="accent3"/>
                </a:solidFill>
                <a:latin typeface="Arial"/>
                <a:cs typeface="Arial"/>
              </a:rPr>
              <a:t>ما هي خطواتك القادمة لضمان إمكانية استخدام اللقاح المعتمد داخل البلد؟</a:t>
            </a:r>
          </a:p>
          <a:p>
            <a:pPr marL="0" indent="0" algn="r" rtl="1">
              <a:buNone/>
            </a:pPr>
            <a:endParaRPr lang="en-GB" sz="2400" b="1" dirty="0">
              <a:latin typeface="Arial"/>
              <a:cs typeface="Arial"/>
            </a:endParaRPr>
          </a:p>
          <a:p>
            <a:pPr marL="0" indent="0" algn="r" rtl="1">
              <a:lnSpc>
                <a:spcPct val="110000"/>
              </a:lnSpc>
              <a:buNone/>
            </a:pPr>
            <a:r>
              <a:rPr lang="ar-SA" sz="2000" dirty="0">
                <a:latin typeface="Arial"/>
                <a:cs typeface="Arial"/>
              </a:rPr>
              <a:t>4-	بعد حصول اللقاح على جميع الموافقات التنظيمية لاستخدامه،  هل هناك رقابة تنظيمية على تخزين اللقاحات وتوزيعها؟</a:t>
            </a:r>
            <a:r>
              <a:rPr lang="en-GB" sz="2000" dirty="0">
                <a:latin typeface="Arial"/>
                <a:cs typeface="Arial"/>
              </a:rPr>
              <a:t> </a:t>
            </a:r>
            <a:r>
              <a:rPr lang="ar-SA" sz="2000" dirty="0">
                <a:latin typeface="Arial"/>
                <a:cs typeface="Arial"/>
              </a:rPr>
              <a:t>	</a:t>
            </a:r>
          </a:p>
          <a:p>
            <a:pPr marL="0" indent="0" algn="r" rtl="1">
              <a:lnSpc>
                <a:spcPct val="110000"/>
              </a:lnSpc>
              <a:buNone/>
            </a:pPr>
            <a:r>
              <a:rPr lang="ar-SA" sz="2000" dirty="0">
                <a:latin typeface="Arial"/>
                <a:cs typeface="Arial"/>
              </a:rPr>
              <a:t>	أ)	ما هي الكيان المسؤول في بلدك عن تخزين اللقاح وتوزيعه؟</a:t>
            </a:r>
          </a:p>
          <a:p>
            <a:pPr marL="0" indent="0" algn="r" rtl="1">
              <a:lnSpc>
                <a:spcPct val="110000"/>
              </a:lnSpc>
              <a:buNone/>
            </a:pPr>
            <a:r>
              <a:rPr lang="ar-SA" sz="2000" dirty="0">
                <a:latin typeface="Arial"/>
                <a:cs typeface="Arial"/>
              </a:rPr>
              <a:t>	ب)	</a:t>
            </a:r>
            <a:r>
              <a:rPr lang="ar-SA" sz="2000" dirty="0">
                <a:latin typeface="Segoe UI" panose="020B0502040204020203" pitchFamily="34" charset="0"/>
              </a:rPr>
              <a:t>هل تخضع هذه الكيانات للترخيص أو للمراقبة المنتظمة من جانب السلطة الوطنية التنظيمية لضمان امتثالها 		لممارسات التخزين والتوزيع الجيدة والمبادئ التوجيهية المتعلقة بسلسلة التبريد؟</a:t>
            </a:r>
            <a:endParaRPr lang="en-GB" sz="2000" dirty="0">
              <a:latin typeface="Arial"/>
              <a:cs typeface="Arial"/>
            </a:endParaRPr>
          </a:p>
          <a:p>
            <a:pPr marL="0" indent="0" algn="r" rtl="1">
              <a:lnSpc>
                <a:spcPct val="100000"/>
              </a:lnSpc>
              <a:spcBef>
                <a:spcPts val="600"/>
              </a:spcBef>
              <a:buNone/>
            </a:pPr>
            <a:endParaRPr lang="ar-SA" sz="2000" dirty="0">
              <a:latin typeface="Arial"/>
              <a:cs typeface="Arial"/>
            </a:endParaRPr>
          </a:p>
          <a:p>
            <a:pPr marL="0" indent="0" algn="r" rtl="1">
              <a:lnSpc>
                <a:spcPct val="100000"/>
              </a:lnSpc>
              <a:spcBef>
                <a:spcPts val="600"/>
              </a:spcBef>
              <a:buNone/>
            </a:pPr>
            <a:r>
              <a:rPr lang="ar-SA" sz="2000" dirty="0">
                <a:latin typeface="Arial"/>
                <a:cs typeface="Arial"/>
              </a:rPr>
              <a:t>5-	ما هي النظم القائمة لضمان سلامة وفعالية اللقاحات المعتمدة في حالات الطوارئ؟</a:t>
            </a:r>
            <a:endParaRPr lang="en-GB" sz="2000" dirty="0">
              <a:latin typeface="Arial"/>
              <a:cs typeface="Arial"/>
            </a:endParaRP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886440" cy="581340"/>
          </a:xfrm>
        </p:spPr>
        <p:txBody>
          <a:bodyPr>
            <a:normAutofit fontScale="90000"/>
          </a:bodyPr>
          <a:lstStyle/>
          <a:p>
            <a:pPr algn="r" rtl="1"/>
            <a:r>
              <a:rPr lang="ar-SA" dirty="0"/>
              <a:t>السيناريو 4 – رصد السلامة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64935" y="6633010"/>
            <a:ext cx="3769418" cy="365125"/>
          </a:xfrm>
        </p:spPr>
        <p:txBody>
          <a:bodyPr/>
          <a:lstStyle/>
          <a:p>
            <a:r>
              <a:rPr lang="ar-SA" dirty="0"/>
              <a:t>23 كانون الأول/ديسمبر 202</a:t>
            </a:r>
            <a:endParaRPr lang="en-US" dirty="0"/>
          </a:p>
          <a:p>
            <a:endParaRPr lang="en-US"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0" y="0"/>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152780" y="-824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061083" y="95094"/>
            <a:ext cx="1212191" cy="400110"/>
          </a:xfrm>
          <a:prstGeom prst="rect">
            <a:avLst/>
          </a:prstGeom>
          <a:noFill/>
        </p:spPr>
        <p:txBody>
          <a:bodyPr wrap="none" rtlCol="0">
            <a:spAutoFit/>
          </a:bodyPr>
          <a:lstStyle/>
          <a:p>
            <a:pPr>
              <a:spcBef>
                <a:spcPts val="700"/>
              </a:spcBef>
              <a:buClr>
                <a:srgbClr val="DD8047"/>
              </a:buClr>
              <a:buSzPct val="60000"/>
            </a:pPr>
            <a:r>
              <a:rPr lang="ar-SA" sz="2000" b="1" dirty="0">
                <a:solidFill>
                  <a:schemeClr val="bg1"/>
                </a:solidFill>
                <a:latin typeface="Arial Black" panose="020B0A04020102020204" pitchFamily="34" charset="0"/>
              </a:rPr>
              <a:t>المحاكاة فقط</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a:bodyPr>
          <a:lstStyle/>
          <a:p>
            <a:pPr algn="r" rtl="1">
              <a:lnSpc>
                <a:spcPct val="110000"/>
              </a:lnSpc>
            </a:pPr>
            <a:r>
              <a:rPr lang="ar-SA" sz="2000" dirty="0">
                <a:latin typeface="+mj-lt"/>
                <a:cs typeface="Calibri"/>
              </a:rPr>
              <a:t>يوزع اللقاح الجديد، ويجري حالياً إعطاؤه لفئات مستهدفة مختارة. وآثار هذا اللقاح الجانبية منخفضة وتجري داخل الشركات المصنعة دراسة المعايير.</a:t>
            </a:r>
          </a:p>
          <a:p>
            <a:pPr algn="r" rtl="1">
              <a:lnSpc>
                <a:spcPct val="110000"/>
              </a:lnSpc>
            </a:pPr>
            <a:r>
              <a:rPr lang="ar-SA" sz="2000" dirty="0">
                <a:latin typeface="+mj-lt"/>
                <a:cs typeface="Calibri"/>
              </a:rPr>
              <a:t>أبلغت وسائط الاعلام المحلية في </a:t>
            </a:r>
            <a:r>
              <a:rPr lang="ar-SA" sz="2000" dirty="0">
                <a:highlight>
                  <a:srgbClr val="FFFF00"/>
                </a:highlight>
                <a:latin typeface="+mj-lt"/>
                <a:cs typeface="Calibri"/>
              </a:rPr>
              <a:t>مقاطعة </a:t>
            </a:r>
            <a:r>
              <a:rPr lang="fr-CH" sz="2000" dirty="0">
                <a:highlight>
                  <a:srgbClr val="FFFF00"/>
                </a:highlight>
                <a:latin typeface="+mj-lt"/>
                <a:cs typeface="Calibri"/>
              </a:rPr>
              <a:t>XX</a:t>
            </a:r>
            <a:r>
              <a:rPr lang="ar-SA" sz="2000" dirty="0">
                <a:highlight>
                  <a:srgbClr val="FFFF00"/>
                </a:highlight>
                <a:latin typeface="+mj-lt"/>
                <a:cs typeface="Calibri"/>
              </a:rPr>
              <a:t> </a:t>
            </a:r>
            <a:r>
              <a:rPr lang="ar-SA" sz="2000" dirty="0">
                <a:latin typeface="+mj-lt"/>
                <a:cs typeface="Calibri"/>
              </a:rPr>
              <a:t> يوم الأربعاء عن أربع حالات عانى فيها متلقو اللقاح من ضيق شديد في التنفس ومن الصفير في أقل من ساعتين بعد تلقي التطعيم. ونقل الأشخاص الاربعة الى المستشفيات المحلية وهم الآن في حالة خطيرة وفقاً لما أفادت به التقارير .</a:t>
            </a:r>
          </a:p>
          <a:p>
            <a:pPr algn="r" rtl="1">
              <a:lnSpc>
                <a:spcPct val="110000"/>
              </a:lnSpc>
            </a:pPr>
            <a:r>
              <a:rPr lang="ar-SA" sz="2000" dirty="0">
                <a:latin typeface="+mj-lt"/>
                <a:cs typeface="Calibri"/>
              </a:rPr>
              <a:t>وقد تبين من خلال إجراء مزيد من التحقيقات أن الأفراد الأربعة المعنيين تلقوا لقاح الأنفلونزا القائم على البيض في نفس الوقت الذي تلقوا فيه لقاح </a:t>
            </a:r>
            <a:r>
              <a:rPr lang="ar-SA" sz="2000" dirty="0" err="1">
                <a:latin typeface="+mj-lt"/>
                <a:cs typeface="Calibri"/>
              </a:rPr>
              <a:t>كوفاكس</a:t>
            </a:r>
            <a:r>
              <a:rPr lang="fr-CH" sz="2000" dirty="0">
                <a:latin typeface="+mj-lt"/>
                <a:cs typeface="Calibri"/>
              </a:rPr>
              <a:t>، </a:t>
            </a:r>
            <a:r>
              <a:rPr lang="ar-SA" sz="2000" dirty="0">
                <a:latin typeface="+mj-lt"/>
                <a:cs typeface="Calibri"/>
              </a:rPr>
              <a:t>وهناك مؤشرات تدل على أن ما وقع قد يكون رد فعل تحسسي على لقاح الأنفلونزا. ولا تزال التحقيقات مستمرة لمعرفة سبب إعطاء اللقاحين في وقت واحد.</a:t>
            </a:r>
          </a:p>
          <a:p>
            <a:pPr algn="r" rtl="1">
              <a:lnSpc>
                <a:spcPct val="110000"/>
              </a:lnSpc>
            </a:pPr>
            <a:r>
              <a:rPr lang="ar-SA" sz="2000" dirty="0">
                <a:latin typeface="+mj-lt"/>
                <a:cs typeface="Calibri"/>
              </a:rPr>
              <a:t>في يوم الجمعة، أبلغ 5 أفراد في مركز تطعيم واحد عن إصابتهم بالحمى والتورم في موضع الحقن بعد حوالي 5 ساعات من التطعيم. ويبدو أن اللقاح المقدم لم يكن مخزناً بشكل صحيح أو ربما كان ملوثاً. ولا تزال التحقيقات جارية في هذا الشأن.</a:t>
            </a:r>
          </a:p>
          <a:p>
            <a:pPr algn="r" rtl="1">
              <a:lnSpc>
                <a:spcPct val="110000"/>
              </a:lnSpc>
            </a:pPr>
            <a:r>
              <a:rPr lang="ar-SA" sz="2000" dirty="0">
                <a:latin typeface="+mj-lt"/>
                <a:cs typeface="Calibri"/>
              </a:rPr>
              <a:t>تنقل وسائط الإعلام هذه الحوادث في الكثير من الأحيان باستخدام عبارات تحريضية. </a:t>
            </a:r>
            <a:endParaRPr lang="en-GB"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886820" cy="581340"/>
          </a:xfrm>
        </p:spPr>
        <p:txBody>
          <a:bodyPr>
            <a:normAutofit fontScale="90000"/>
          </a:bodyPr>
          <a:lstStyle/>
          <a:p>
            <a:pPr algn="r" rtl="1"/>
            <a:r>
              <a:rPr lang="ar-SA" dirty="0"/>
              <a:t>الجلسة 4 – المناقشة والأسئلة</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75437"/>
            <a:ext cx="3769418" cy="365125"/>
          </a:xfrm>
        </p:spPr>
        <p:txBody>
          <a:bodyPr/>
          <a:lstStyle/>
          <a:p>
            <a:r>
              <a:rPr lang="ar-SA" dirty="0"/>
              <a:t>23 كانون الأول/ديسمبر 202</a:t>
            </a:r>
            <a:endParaRPr lang="en-US" dirty="0"/>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417096" y="753515"/>
            <a:ext cx="11373852" cy="5807377"/>
          </a:xfrm>
        </p:spPr>
        <p:txBody>
          <a:bodyPr vert="horz" lIns="91440" tIns="45720" rIns="91440" bIns="45720" rtlCol="0" anchor="t">
            <a:noAutofit/>
          </a:bodyPr>
          <a:lstStyle/>
          <a:p>
            <a:pPr algn="r" rtl="1">
              <a:lnSpc>
                <a:spcPct val="100000"/>
              </a:lnSpc>
            </a:pPr>
            <a:r>
              <a:rPr lang="ar-SA" sz="1400" b="1" dirty="0">
                <a:solidFill>
                  <a:schemeClr val="accent3"/>
                </a:solidFill>
              </a:rPr>
              <a:t>قبل الشروع في التطعيم، ماذا ستفعل لإعداد برنامج التحصين المحلي لمواجهة هذه الحالات؟</a:t>
            </a:r>
          </a:p>
          <a:p>
            <a:pPr algn="r" rtl="1">
              <a:lnSpc>
                <a:spcPct val="100000"/>
              </a:lnSpc>
            </a:pPr>
            <a:r>
              <a:rPr lang="ar-SA" sz="1400" b="1" dirty="0">
                <a:solidFill>
                  <a:schemeClr val="accent3"/>
                </a:solidFill>
              </a:rPr>
              <a:t>على الصعيد المحلي، صف كيف ستبلغ عن هذه النتائج ومن سيُبلغ بها.</a:t>
            </a:r>
          </a:p>
          <a:p>
            <a:pPr algn="r" rtl="1">
              <a:lnSpc>
                <a:spcPct val="100000"/>
              </a:lnSpc>
            </a:pPr>
            <a:r>
              <a:rPr lang="ar-SA" sz="1400" b="1" dirty="0">
                <a:solidFill>
                  <a:schemeClr val="accent3"/>
                </a:solidFill>
              </a:rPr>
              <a:t>يرجى تقديم بيان تفصيلي بالخطوات التي ستتخذها للتحقيق في هذا الوضع ومواجهته.</a:t>
            </a:r>
          </a:p>
          <a:p>
            <a:pPr algn="r" rtl="1">
              <a:lnSpc>
                <a:spcPct val="100000"/>
              </a:lnSpc>
            </a:pPr>
            <a:r>
              <a:rPr lang="ar-SA" sz="1400" b="1" dirty="0">
                <a:solidFill>
                  <a:schemeClr val="accent3"/>
                </a:solidFill>
              </a:rPr>
              <a:t>كيف ستعالج الشواغل التي ستنشأ داخل المجتمع المحلي إزاء سلامة اللقاحات.</a:t>
            </a:r>
            <a:endParaRPr lang="en-US" sz="1400" b="1" dirty="0"/>
          </a:p>
          <a:p>
            <a:pPr marL="0" indent="0" algn="r" rtl="1">
              <a:lnSpc>
                <a:spcPct val="100000"/>
              </a:lnSpc>
              <a:buNone/>
            </a:pPr>
            <a:r>
              <a:rPr lang="ar-SA" sz="1400" b="1" dirty="0"/>
              <a:t>أسئلة محددة</a:t>
            </a:r>
            <a:endParaRPr lang="en-US" sz="1400" b="1" dirty="0"/>
          </a:p>
          <a:p>
            <a:pPr marL="0" lvl="0" indent="0" algn="r" rtl="1">
              <a:lnSpc>
                <a:spcPct val="100000"/>
              </a:lnSpc>
              <a:buNone/>
            </a:pPr>
            <a:r>
              <a:rPr lang="ar-SA" sz="1400" dirty="0">
                <a:latin typeface="Arial"/>
                <a:cs typeface="Arial"/>
              </a:rPr>
              <a:t>1-</a:t>
            </a:r>
            <a:r>
              <a:rPr lang="fr-CH" sz="1400" dirty="0">
                <a:latin typeface="Arial"/>
                <a:cs typeface="Arial"/>
              </a:rPr>
              <a:t>	</a:t>
            </a:r>
            <a:r>
              <a:rPr lang="ar-SA" sz="1400" dirty="0">
                <a:latin typeface="Arial"/>
                <a:cs typeface="Arial"/>
              </a:rPr>
              <a:t>قبل الشروع في التطعيم ضد كوفيد-19</a:t>
            </a:r>
            <a:r>
              <a:rPr lang="en-GB" sz="1400" dirty="0">
                <a:latin typeface="Arial"/>
                <a:cs typeface="Arial"/>
              </a:rPr>
              <a:t>، </a:t>
            </a:r>
            <a:r>
              <a:rPr lang="ar-SA" sz="1400" dirty="0">
                <a:latin typeface="Arial"/>
                <a:cs typeface="Arial"/>
              </a:rPr>
              <a:t>ما هي الأنشطة المحددة التي ستضطلع بها على مستوى المنطقة وعلى المستوى المحلي لإعداد العاملين الصحيين لمواجهة الأحداث </a:t>
            </a:r>
            <a:r>
              <a:rPr lang="ar-SA" sz="1400" dirty="0" err="1">
                <a:latin typeface="Arial"/>
                <a:cs typeface="Arial"/>
              </a:rPr>
              <a:t>الضائرة</a:t>
            </a:r>
            <a:r>
              <a:rPr lang="ar-SA" sz="1400" dirty="0">
                <a:latin typeface="Arial"/>
                <a:cs typeface="Arial"/>
              </a:rPr>
              <a:t>؟</a:t>
            </a:r>
          </a:p>
          <a:p>
            <a:pPr marL="0" lvl="0" indent="0" algn="r" rtl="1">
              <a:lnSpc>
                <a:spcPct val="100000"/>
              </a:lnSpc>
              <a:buNone/>
            </a:pPr>
            <a:r>
              <a:rPr lang="ar-SA" sz="1400" dirty="0">
                <a:latin typeface="Arial"/>
                <a:cs typeface="Arial"/>
              </a:rPr>
              <a:t>2-	ما هو الفرق من حيث النهج والمضمون في التدريب المقدم إلى الجهات التالية: 1- القائمون بالتطعيم، 2- المحققون، 3- أعضاء اللجنة المعنية بالأحداث </a:t>
            </a:r>
            <a:r>
              <a:rPr lang="ar-SA" sz="1400" dirty="0" err="1">
                <a:latin typeface="Arial"/>
                <a:cs typeface="Arial"/>
              </a:rPr>
              <a:t>الضائرة</a:t>
            </a:r>
            <a:r>
              <a:rPr lang="ar-SA" sz="1400" dirty="0">
                <a:latin typeface="Arial"/>
                <a:cs typeface="Arial"/>
              </a:rPr>
              <a:t> بعد التحصين.</a:t>
            </a:r>
            <a:endParaRPr lang="en-GB" sz="1400" dirty="0">
              <a:latin typeface="Arial"/>
              <a:cs typeface="Arial"/>
            </a:endParaRPr>
          </a:p>
          <a:p>
            <a:pPr marL="0" lvl="0" indent="0" algn="r" rtl="1">
              <a:lnSpc>
                <a:spcPct val="100000"/>
              </a:lnSpc>
              <a:buNone/>
            </a:pPr>
            <a:r>
              <a:rPr lang="ar-SA" sz="1400" dirty="0">
                <a:latin typeface="Arial"/>
                <a:cs typeface="Arial"/>
              </a:rPr>
              <a:t>3-	في حالة وقوع حدث ضائر، ما هو مضمون الإبلاغ وعملية الإبلاغ وصنع القرار على مختلف مستويات التسلسل الهرمي (مستويا المنطقة والمقاطعة والمستوى الوطني)؟</a:t>
            </a:r>
          </a:p>
          <a:p>
            <a:pPr marL="0" lvl="0" indent="0" algn="r" rtl="1">
              <a:lnSpc>
                <a:spcPct val="100000"/>
              </a:lnSpc>
              <a:buNone/>
            </a:pPr>
            <a:r>
              <a:rPr lang="ar-SA" sz="1400" dirty="0">
                <a:latin typeface="Arial"/>
                <a:cs typeface="Arial"/>
              </a:rPr>
              <a:t>4-	ما هو الحدث الضار الخطير؟ وما هو الغرض من التحقيق في الأحداث </a:t>
            </a:r>
            <a:r>
              <a:rPr lang="ar-SA" sz="1400" dirty="0" err="1">
                <a:latin typeface="Arial"/>
                <a:cs typeface="Arial"/>
              </a:rPr>
              <a:t>الضائرة</a:t>
            </a:r>
            <a:r>
              <a:rPr lang="ar-SA" sz="1400" dirty="0">
                <a:latin typeface="Arial"/>
                <a:cs typeface="Arial"/>
              </a:rPr>
              <a:t> الخطيرة؟ ما هي الخطوات الرئيسية المتعلقة بذلك؟ وما هي الجهة التي تتولى التحقيق؟</a:t>
            </a:r>
          </a:p>
          <a:p>
            <a:pPr marL="0" lvl="0" indent="0" algn="r" rtl="1">
              <a:lnSpc>
                <a:spcPct val="100000"/>
              </a:lnSpc>
              <a:buNone/>
            </a:pPr>
            <a:r>
              <a:rPr lang="ar-SA" sz="1400" dirty="0">
                <a:latin typeface="Arial"/>
                <a:cs typeface="Arial"/>
              </a:rPr>
              <a:t>5-	كيف تُجمع البيانات المتعلقة بمأمونية اللقاح وترتب وتنقل وتعالج وتفسر على المستوى المحيطي ومستويي المنطقة والمقاطعة والمستوى الوطني؟ </a:t>
            </a:r>
          </a:p>
          <a:p>
            <a:pPr marL="0" lvl="0" indent="0" algn="r" rtl="1">
              <a:lnSpc>
                <a:spcPct val="100000"/>
              </a:lnSpc>
              <a:buNone/>
            </a:pPr>
            <a:r>
              <a:rPr lang="ar-SA" sz="1400" dirty="0">
                <a:latin typeface="Arial"/>
                <a:cs typeface="Arial"/>
              </a:rPr>
              <a:t>6-	ما المقصود بتقييم السببية لحدث ضائر بعد التحصين</a:t>
            </a:r>
            <a:r>
              <a:rPr lang="en-GB" sz="1400" dirty="0">
                <a:latin typeface="Arial"/>
                <a:cs typeface="Arial"/>
              </a:rPr>
              <a:t>؟ </a:t>
            </a:r>
            <a:r>
              <a:rPr lang="ar-SA" sz="1400" dirty="0">
                <a:latin typeface="Arial"/>
                <a:cs typeface="Arial"/>
              </a:rPr>
              <a:t>ومن يضطلع بهذا التقييم؟ وما هي نتيجة التقييم؟</a:t>
            </a:r>
          </a:p>
          <a:p>
            <a:pPr marL="0" lvl="0" indent="0" algn="r" rtl="1">
              <a:lnSpc>
                <a:spcPct val="100000"/>
              </a:lnSpc>
              <a:buNone/>
            </a:pPr>
            <a:r>
              <a:rPr lang="ar-SA" sz="1400" dirty="0">
                <a:latin typeface="Arial"/>
                <a:cs typeface="Arial"/>
              </a:rPr>
              <a:t>7-	كيف يمكنك تبليغ نتائج تقييم السببية مع مختلف مستويات التسلسل الهرمي والمورد/الشركة المصنعة؟</a:t>
            </a:r>
          </a:p>
          <a:p>
            <a:pPr marL="0" lvl="0" indent="0" algn="r" rtl="1">
              <a:lnSpc>
                <a:spcPct val="100000"/>
              </a:lnSpc>
              <a:buNone/>
            </a:pPr>
            <a:r>
              <a:rPr lang="ar-SA" sz="1400" dirty="0">
                <a:latin typeface="Arial"/>
                <a:cs typeface="Arial"/>
              </a:rPr>
              <a:t>8-	ما هي استراتيجيتك الإعلامية للتعامل مع الجمهور؟</a:t>
            </a:r>
            <a:endParaRPr lang="en-GB" sz="1400" dirty="0">
              <a:latin typeface="Arial"/>
              <a:cs typeface="Aria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52774" y="5811537"/>
            <a:ext cx="1942666" cy="749356"/>
            <a:chOff x="9978391" y="5342554"/>
            <a:chExt cx="177651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086528" cy="461665"/>
            </a:xfrm>
            <a:prstGeom prst="rect">
              <a:avLst/>
            </a:prstGeom>
            <a:noFill/>
          </p:spPr>
          <p:txBody>
            <a:bodyPr wrap="none" rtlCol="0">
              <a:spAutoFit/>
            </a:bodyPr>
            <a:lstStyle/>
            <a:p>
              <a:pPr algn="l">
                <a:spcBef>
                  <a:spcPts val="700"/>
                </a:spcBef>
                <a:buClr>
                  <a:srgbClr val="DD8047"/>
                </a:buClr>
                <a:buSzPct val="60000"/>
              </a:pPr>
              <a:r>
                <a:rPr lang="ar-SA" sz="2400" b="1" dirty="0">
                  <a:solidFill>
                    <a:srgbClr val="0070C0"/>
                  </a:solidFill>
                  <a:latin typeface="+mj-lt"/>
                  <a:cs typeface="Calibri" panose="020F0502020204030204" pitchFamily="34" charset="0"/>
                </a:rPr>
                <a:t>60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79" y="-8247"/>
            <a:ext cx="11712639" cy="581340"/>
          </a:xfrm>
        </p:spPr>
        <p:txBody>
          <a:bodyPr>
            <a:normAutofit fontScale="90000"/>
          </a:bodyPr>
          <a:lstStyle/>
          <a:p>
            <a:pPr algn="r" rtl="1"/>
            <a:r>
              <a:rPr lang="ar-SA" dirty="0"/>
              <a:t>المناقشة والتقييم </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56468" y="6675437"/>
            <a:ext cx="3769418" cy="365125"/>
          </a:xfrm>
        </p:spPr>
        <p:txBody>
          <a:bodyPr/>
          <a:lstStyle/>
          <a:p>
            <a:r>
              <a:rPr lang="ar-SA" dirty="0"/>
              <a:t>23 كانون الأول/ديسمبر 202</a:t>
            </a:r>
            <a:endParaRPr lang="en-US" dirty="0"/>
          </a:p>
          <a:p>
            <a:endParaRPr lang="en-US" dirty="0"/>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2394048" y="17924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6571399" y="2314575"/>
            <a:ext cx="4323070" cy="2794804"/>
          </a:xfrm>
          <a:prstGeom prst="rect">
            <a:avLst/>
          </a:prstGeom>
        </p:spPr>
        <p:txBody>
          <a:bodyPr wrap="square">
            <a:noAutofit/>
          </a:bodyPr>
          <a:lstStyle/>
          <a:p>
            <a:pPr algn="r"/>
            <a:r>
              <a:rPr lang="ar-SA" sz="3200" b="1" dirty="0"/>
              <a:t>تعقيبات المشاركين</a:t>
            </a:r>
          </a:p>
          <a:p>
            <a:pPr algn="r"/>
            <a:r>
              <a:rPr lang="ar-SA" sz="3200" b="1" dirty="0"/>
              <a:t> الأولية على</a:t>
            </a:r>
          </a:p>
          <a:p>
            <a:pPr algn="r"/>
            <a:r>
              <a:rPr lang="ar-SA" sz="3200" b="1" dirty="0"/>
              <a:t>التمرين المكتبي</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675437"/>
            <a:ext cx="3769418" cy="365125"/>
          </a:xfrm>
        </p:spPr>
        <p:txBody>
          <a:bodyPr/>
          <a:lstStyle/>
          <a:p>
            <a:pPr>
              <a:defRPr/>
            </a:pPr>
            <a:r>
              <a:rPr lang="ar-SA" dirty="0"/>
              <a:t>23 كانون الأول/ديسمبر 202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0" y="578579"/>
            <a:ext cx="4676384" cy="6004746"/>
          </a:xfrm>
          <a:prstGeom prst="rect">
            <a:avLst/>
          </a:prstGeom>
          <a:solidFill>
            <a:schemeClr val="tx2"/>
          </a:solidFill>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تيسير استخلاص المعلومات</a:t>
            </a:r>
            <a:endPar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و</a:t>
            </a: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 </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1" i="0" u="none" strike="noStrike" kern="1200" cap="none" spc="0" normalizeH="0" baseline="0" noProof="0" dirty="0">
                <a:ln>
                  <a:noFill/>
                </a:ln>
                <a:solidFill>
                  <a:prstClr val="white"/>
                </a:solidFill>
                <a:effectLst/>
                <a:uLnTx/>
                <a:uFillTx/>
                <a:latin typeface="Arial" panose="020B0604020202020204"/>
                <a:ea typeface="+mn-ea"/>
                <a:cs typeface="Arial" panose="020B0604020202020204" pitchFamily="34" charset="0"/>
              </a:rPr>
              <a:t>تخطيط العمل</a:t>
            </a:r>
            <a:endPar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844617" y="2986679"/>
            <a:ext cx="3769417" cy="2880789"/>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marR="0" lvl="0" indent="-228600" algn="r" defTabSz="914400" rtl="1"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ar-SA"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تحليل الثغرات: مناقشة جماعية مركزة لاستعراض مدى الجاهزية</a:t>
            </a:r>
          </a:p>
          <a:p>
            <a:pPr marL="457200" marR="0" lvl="0" indent="-228600" algn="r" defTabSz="914400" rtl="1"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ar-SA"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المقاييس</a:t>
            </a:r>
          </a:p>
          <a:p>
            <a:pPr marL="457200" marR="0" lvl="0" indent="-228600" algn="r" defTabSz="914400" rtl="1"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ar-SA"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تخطيط العمل</a:t>
            </a:r>
          </a:p>
          <a:p>
            <a:pPr marL="457200" marR="0" lvl="0" indent="-228600" algn="r" defTabSz="914400" rtl="1"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ar-SA"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نموذج تعقيبات المشاركين</a:t>
            </a: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64093" y="1308613"/>
            <a:ext cx="5935232" cy="4240774"/>
          </a:xfrm>
          <a:prstGeom prst="rect">
            <a:avLst/>
          </a:prstGeom>
        </p:spPr>
      </p:pic>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07081" y="-20551"/>
            <a:ext cx="8153400" cy="574040"/>
          </a:xfrm>
          <a:prstGeom prst="rect">
            <a:avLst/>
          </a:prstGeom>
        </p:spPr>
        <p:txBody>
          <a:bodyPr vert="horz" wrap="square" lIns="0" tIns="12700" rIns="0" bIns="0" rtlCol="0">
            <a:spAutoFit/>
          </a:bodyPr>
          <a:lstStyle/>
          <a:p>
            <a:pPr marL="12700" algn="r" rtl="1">
              <a:lnSpc>
                <a:spcPct val="100000"/>
              </a:lnSpc>
              <a:spcBef>
                <a:spcPts val="100"/>
              </a:spcBef>
            </a:pPr>
            <a:r>
              <a:rPr lang="ar-SA" sz="3600" dirty="0"/>
              <a:t>توجيه التأهب والاستجابة</a:t>
            </a:r>
            <a:endParaRPr sz="3600" dirty="0"/>
          </a:p>
        </p:txBody>
      </p:sp>
      <p:sp>
        <p:nvSpPr>
          <p:cNvPr id="3" name="object 3"/>
          <p:cNvSpPr txBox="1"/>
          <p:nvPr/>
        </p:nvSpPr>
        <p:spPr>
          <a:xfrm>
            <a:off x="5486400" y="6578768"/>
            <a:ext cx="1359156" cy="174407"/>
          </a:xfrm>
          <a:prstGeom prst="rect">
            <a:avLst/>
          </a:prstGeom>
        </p:spPr>
        <p:txBody>
          <a:bodyPr vert="horz" wrap="square" lIns="0" tIns="12700" rIns="0" bIns="0" rtlCol="0">
            <a:spAutoFit/>
          </a:bodyPr>
          <a:lstStyle/>
          <a:p>
            <a:pPr marL="12700" marR="0" lvl="0" indent="0" algn="r" defTabSz="914400" rtl="1" eaLnBrk="1" fontAlgn="auto" latinLnBrk="0" hangingPunct="1">
              <a:lnSpc>
                <a:spcPct val="100000"/>
              </a:lnSpc>
              <a:spcBef>
                <a:spcPts val="100"/>
              </a:spcBef>
              <a:spcAft>
                <a:spcPts val="0"/>
              </a:spcAft>
              <a:buClrTx/>
              <a:buSzTx/>
              <a:buFontTx/>
              <a:buNone/>
              <a:tabLst/>
              <a:defRPr/>
            </a:pPr>
            <a:r>
              <a:rPr kumimoji="0" lang="ar-SA" sz="1050" b="1" i="0" u="none" strike="noStrike" kern="1200" cap="none" spc="-5" normalizeH="0" baseline="0" noProof="0" dirty="0">
                <a:ln>
                  <a:noFill/>
                </a:ln>
                <a:solidFill>
                  <a:srgbClr val="FFFFFF"/>
                </a:solidFill>
                <a:effectLst/>
                <a:uLnTx/>
                <a:uFillTx/>
                <a:latin typeface="Arial"/>
                <a:ea typeface="+mn-ea"/>
                <a:cs typeface="Arial"/>
              </a:rPr>
              <a:t>20 تشرين الأول/أكتوبر 2020</a:t>
            </a:r>
            <a:endParaRPr kumimoji="0" sz="1050" b="0" i="0" u="none" strike="noStrike" kern="1200" cap="none" spc="0" normalizeH="0" baseline="0" noProof="0" dirty="0">
              <a:ln>
                <a:noFill/>
              </a:ln>
              <a:solidFill>
                <a:prstClr val="black"/>
              </a:solidFill>
              <a:effectLst/>
              <a:uLnTx/>
              <a:uFillTx/>
              <a:latin typeface="Arial"/>
              <a:ea typeface="+mn-ea"/>
              <a:cs typeface="Arial"/>
            </a:endParaRPr>
          </a:p>
        </p:txBody>
      </p:sp>
      <p:sp>
        <p:nvSpPr>
          <p:cNvPr id="4" name="object 4"/>
          <p:cNvSpPr txBox="1"/>
          <p:nvPr/>
        </p:nvSpPr>
        <p:spPr>
          <a:xfrm>
            <a:off x="6788257" y="2285811"/>
            <a:ext cx="5181600" cy="3706143"/>
          </a:xfrm>
          <a:prstGeom prst="rect">
            <a:avLst/>
          </a:prstGeom>
        </p:spPr>
        <p:txBody>
          <a:bodyPr vert="horz" wrap="square" lIns="0" tIns="12700" rIns="0" bIns="0" rtlCol="0" anchor="t">
            <a:spAutoFit/>
          </a:bodyPr>
          <a:lstStyle/>
          <a:p>
            <a:pPr marL="12700" marR="5080" lvl="0" indent="0" algn="just" defTabSz="914400" rtl="1" eaLnBrk="1" fontAlgn="auto" latinLnBrk="0" hangingPunct="1">
              <a:lnSpc>
                <a:spcPct val="100000"/>
              </a:lnSpc>
              <a:spcBef>
                <a:spcPts val="0"/>
              </a:spcBef>
              <a:spcAft>
                <a:spcPts val="0"/>
              </a:spcAft>
              <a:buClrTx/>
              <a:buSzTx/>
              <a:buFontTx/>
              <a:buNone/>
              <a:tabLst/>
              <a:defRPr/>
            </a:pPr>
            <a:r>
              <a:rPr kumimoji="0" lang="ar-SA" sz="2000" b="0" i="1" u="none" strike="noStrike" kern="1200" cap="none" spc="0" normalizeH="0" baseline="0" noProof="0" dirty="0">
                <a:ln>
                  <a:noFill/>
                </a:ln>
                <a:solidFill>
                  <a:prstClr val="black"/>
                </a:solidFill>
                <a:effectLst/>
                <a:uLnTx/>
                <a:uFillTx/>
                <a:latin typeface="Arial"/>
                <a:ea typeface="+mn-ea"/>
                <a:cs typeface="Arial"/>
              </a:rPr>
              <a:t>وقد نشرت منظمة الصحة العالمية، منذ كانون الثاني/يناير 2020، أكثر من 100 وثيقة عن مرض كوفيد-19. وأكثر من نصف هذه الوثائق هو </a:t>
            </a:r>
            <a:r>
              <a:rPr kumimoji="0" lang="ar-SA" sz="2000" b="0" i="1" u="none" strike="noStrike" kern="1200" cap="none" spc="-5" normalizeH="0" baseline="0" noProof="0" dirty="0">
                <a:ln>
                  <a:noFill/>
                </a:ln>
                <a:solidFill>
                  <a:prstClr val="black"/>
                </a:solidFill>
                <a:effectLst/>
                <a:uLnTx/>
                <a:uFillTx/>
                <a:latin typeface="Arial"/>
                <a:ea typeface="+mn-ea"/>
                <a:cs typeface="Arial"/>
                <a:hlinkClick r:id="rId3"/>
              </a:rPr>
              <a:t>إرشادات تقنية </a:t>
            </a:r>
            <a:r>
              <a:rPr kumimoji="0" lang="ar-SA" sz="2000" b="0" i="1" u="none" strike="noStrike" kern="1200" cap="none" spc="0" normalizeH="0" baseline="0" noProof="0" dirty="0">
                <a:ln>
                  <a:noFill/>
                </a:ln>
                <a:solidFill>
                  <a:prstClr val="black"/>
                </a:solidFill>
                <a:effectLst/>
                <a:uLnTx/>
                <a:uFillTx/>
                <a:latin typeface="Arial"/>
                <a:ea typeface="+mn-ea"/>
                <a:cs typeface="Arial"/>
              </a:rPr>
              <a:t>مفصلة بشأن سبل تحقيق ما يلي:</a:t>
            </a:r>
            <a:endParaRPr kumimoji="0" lang="ar-SA" sz="2000" b="0" i="1" u="none" strike="noStrike" kern="1200" cap="none" spc="-5" normalizeH="0" baseline="0" noProof="0" dirty="0">
              <a:ln>
                <a:noFill/>
              </a:ln>
              <a:solidFill>
                <a:prstClr val="black"/>
              </a:solidFill>
              <a:effectLst/>
              <a:uLnTx/>
              <a:uFillTx/>
              <a:latin typeface="Arial"/>
              <a:ea typeface="+mn-ea"/>
              <a:cs typeface="Arial"/>
            </a:endParaRP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البحث عن الحالات واختبارها،</a:t>
            </a: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lang="ar-SA" sz="2000" i="1" dirty="0">
                <a:solidFill>
                  <a:prstClr val="black"/>
                </a:solidFill>
                <a:latin typeface="Arial"/>
                <a:cs typeface="Arial"/>
              </a:rPr>
              <a:t>توفير ال</a:t>
            </a:r>
            <a:r>
              <a:rPr kumimoji="0" lang="ar-SA" sz="2000" b="0" i="1" u="none" strike="noStrike" kern="1200" cap="none" spc="0" normalizeH="0" baseline="0" noProof="0" dirty="0">
                <a:ln>
                  <a:noFill/>
                </a:ln>
                <a:solidFill>
                  <a:prstClr val="black"/>
                </a:solidFill>
                <a:effectLst/>
                <a:uLnTx/>
                <a:uFillTx/>
                <a:latin typeface="Arial"/>
                <a:ea typeface="+mn-ea"/>
                <a:cs typeface="Arial"/>
              </a:rPr>
              <a:t>رعاية الآمنة والمناسبة للأشخاص تبعاً لشدة مرضهم،</a:t>
            </a:r>
            <a:endParaRPr kumimoji="0" lang="ar-SA" sz="2000" b="0" i="1" u="none" strike="noStrike" kern="1200" cap="none" spc="-5" normalizeH="0" baseline="0" noProof="0" dirty="0">
              <a:ln>
                <a:noFill/>
              </a:ln>
              <a:solidFill>
                <a:prstClr val="black"/>
              </a:solidFill>
              <a:effectLst/>
              <a:uLnTx/>
              <a:uFillTx/>
              <a:latin typeface="Arial"/>
              <a:ea typeface="+mn-ea"/>
              <a:cs typeface="Arial"/>
            </a:endParaRP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تتبع جميع مخالطي المرضى،</a:t>
            </a: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منع انتقال العدوى من شخص إلى آخر،</a:t>
            </a: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حماية العاملين الصحيين،  </a:t>
            </a:r>
          </a:p>
          <a:p>
            <a:pPr marL="355600" marR="5080" lvl="0" indent="-342900" algn="just" defTabSz="914400" rtl="1" eaLnBrk="1" fontAlgn="auto" latinLnBrk="0" hangingPunct="1">
              <a:lnSpc>
                <a:spcPct val="100000"/>
              </a:lnSpc>
              <a:spcBef>
                <a:spcPts val="0"/>
              </a:spcBef>
              <a:spcAft>
                <a:spcPts val="0"/>
              </a:spcAft>
              <a:buClrTx/>
              <a:buSzTx/>
              <a:buFont typeface="Arial"/>
              <a:buChar char="•"/>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مساعدة المجتمعات المحلية على التصدي للجائحة بشكل مناسب.</a:t>
            </a:r>
            <a:endParaRPr kumimoji="0" lang="ar-SA" sz="2000" b="0" i="0" u="none" strike="noStrike" kern="1200" cap="none" spc="0" normalizeH="0" baseline="0" noProof="0" dirty="0">
              <a:ln>
                <a:noFill/>
              </a:ln>
              <a:solidFill>
                <a:prstClr val="black"/>
              </a:solidFill>
              <a:effectLst/>
              <a:uLnTx/>
              <a:uFillTx/>
              <a:latin typeface="Arial"/>
              <a:ea typeface="+mn-ea"/>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66187" y="2156559"/>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530482" y="1413963"/>
            <a:ext cx="11429999" cy="707886"/>
          </a:xfrm>
          <a:prstGeom prst="rect">
            <a:avLst/>
          </a:prstGeom>
        </p:spPr>
        <p:txBody>
          <a:bodyPr wrap="square">
            <a:spAutoFit/>
          </a:bodyPr>
          <a:lstStyle/>
          <a:p>
            <a:pPr marL="12700" marR="5080" lvl="0" indent="0" algn="just" defTabSz="914400" rtl="1" eaLnBrk="1" fontAlgn="auto" latinLnBrk="0" hangingPunct="1">
              <a:lnSpc>
                <a:spcPct val="100000"/>
              </a:lnSpc>
              <a:spcBef>
                <a:spcPts val="0"/>
              </a:spcBef>
              <a:spcAft>
                <a:spcPts val="0"/>
              </a:spcAft>
              <a:buClrTx/>
              <a:buSzTx/>
              <a:buFontTx/>
              <a:buNone/>
              <a:tabLst/>
              <a:defRPr/>
            </a:pPr>
            <a:r>
              <a:rPr kumimoji="0" lang="ar-SA" sz="2000" b="0" i="1" u="none" strike="noStrike" kern="1200" cap="none" spc="-5" normalizeH="0" baseline="0" noProof="0" dirty="0">
                <a:ln>
                  <a:noFill/>
                </a:ln>
                <a:solidFill>
                  <a:prstClr val="black"/>
                </a:solidFill>
                <a:effectLst/>
                <a:uLnTx/>
                <a:uFillTx/>
                <a:latin typeface="Arial"/>
                <a:ea typeface="+mn-ea"/>
                <a:cs typeface="Arial"/>
              </a:rPr>
              <a:t>أثناء حالات الطوارئ الصحية من قبيل جائحة كوفيد-19، يتمثل أحد أهم أدوار منظمة الصحة العالمية في جمع البيانات والبحوث من جميع أنحاء العالم، وتقييمها، ثم تقديم المشورة للبلدان بشأن طرق التصدي لها</a:t>
            </a:r>
            <a:r>
              <a:rPr kumimoji="0" lang="en-US" sz="2000" b="0" i="1" u="none" strike="noStrike" kern="1200" cap="none" spc="-5" normalizeH="0" baseline="0" noProof="0" dirty="0">
                <a:ln>
                  <a:noFill/>
                </a:ln>
                <a:solidFill>
                  <a:prstClr val="black"/>
                </a:solidFill>
                <a:effectLst/>
                <a:uLnTx/>
                <a:uFillTx/>
                <a:latin typeface="Arial"/>
                <a:ea typeface="+mn-ea"/>
                <a:cs typeface="Arial"/>
              </a:rPr>
              <a:t>.</a:t>
            </a:r>
            <a:endParaRPr kumimoji="0" lang="en-US" sz="2000"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1" eaLnBrk="1" fontAlgn="auto" latinLnBrk="0" hangingPunct="1">
              <a:lnSpc>
                <a:spcPct val="100000"/>
              </a:lnSpc>
              <a:spcBef>
                <a:spcPts val="100"/>
              </a:spcBef>
              <a:spcAft>
                <a:spcPts val="0"/>
              </a:spcAft>
              <a:buClrTx/>
              <a:buSzTx/>
              <a:buFontTx/>
              <a:buNone/>
              <a:tabLst/>
              <a:defRPr/>
            </a:pPr>
            <a:r>
              <a:rPr kumimoji="0" lang="ar-SA" sz="2800" b="1" i="0" u="none" strike="noStrike" kern="1200" cap="none" spc="-5" normalizeH="0" baseline="0" noProof="0" dirty="0">
                <a:ln>
                  <a:noFill/>
                </a:ln>
                <a:solidFill>
                  <a:srgbClr val="005D85"/>
                </a:solidFill>
                <a:effectLst/>
                <a:uLnTx/>
                <a:uFillTx/>
                <a:latin typeface="Arial"/>
                <a:ea typeface="+mn-ea"/>
                <a:cs typeface="Arial"/>
              </a:rPr>
              <a:t>منظمة الصحة العالمية، تقديم المشورة المحدّثة والدقيقة</a:t>
            </a: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28283" y="31419"/>
            <a:ext cx="10515600" cy="581340"/>
          </a:xfrm>
        </p:spPr>
        <p:txBody>
          <a:bodyPr>
            <a:normAutofit fontScale="90000"/>
          </a:bodyPr>
          <a:lstStyle/>
          <a:p>
            <a:pPr algn="r" rtl="1"/>
            <a:r>
              <a:rPr lang="ar-SA" dirty="0"/>
              <a:t>الجزء 2 من جدول الأعمال</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a:xfrm>
            <a:off x="5505201" y="6675437"/>
            <a:ext cx="3769418" cy="365125"/>
          </a:xfrm>
        </p:spPr>
        <p:txBody>
          <a:bodyPr/>
          <a:lstStyle/>
          <a:p>
            <a:r>
              <a:rPr lang="ar-SA" dirty="0"/>
              <a:t>23 كانون الأول/ديسمبر 202</a:t>
            </a:r>
            <a:endParaRPr lang="en-US" dirty="0"/>
          </a:p>
          <a:p>
            <a:endParaRPr lang="en-US" dirty="0"/>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8703" y="2070365"/>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5505201" y="1841476"/>
            <a:ext cx="6117380" cy="3490699"/>
          </a:xfrm>
          <a:prstGeom prst="rect">
            <a:avLst/>
          </a:prstGeom>
          <a:noFill/>
        </p:spPr>
        <p:txBody>
          <a:bodyPr wrap="none" rtlCol="0">
            <a:spAutoFit/>
          </a:bodyPr>
          <a:lstStyle/>
          <a:p>
            <a:pPr lvl="0" algn="r" rtl="1">
              <a:spcBef>
                <a:spcPts val="700"/>
              </a:spcBef>
              <a:buClr>
                <a:srgbClr val="DD8047"/>
              </a:buClr>
              <a:buSzPct val="60000"/>
              <a:defRPr/>
            </a:pPr>
            <a:r>
              <a:rPr lang="ar-SA" sz="2000" b="1" dirty="0">
                <a:solidFill>
                  <a:srgbClr val="0070C0"/>
                </a:solidFill>
                <a:latin typeface="+mj-lt"/>
                <a:cs typeface="Calibri" panose="020F0502020204030204" pitchFamily="34" charset="0"/>
              </a:rPr>
              <a:t>فترة بعد الظهر</a:t>
            </a:r>
            <a:r>
              <a:rPr lang="en-GB" sz="2000" b="1" dirty="0">
                <a:solidFill>
                  <a:srgbClr val="0070C0"/>
                </a:solidFill>
                <a:latin typeface="+mj-lt"/>
                <a:cs typeface="Calibri" panose="020F0502020204030204" pitchFamily="34" charset="0"/>
              </a:rPr>
              <a:t>: </a:t>
            </a:r>
          </a:p>
          <a:p>
            <a:pPr lvl="0" algn="r" rtl="1">
              <a:spcBef>
                <a:spcPts val="700"/>
              </a:spcBef>
              <a:buClr>
                <a:srgbClr val="DD8047"/>
              </a:buClr>
              <a:buSzPct val="60000"/>
              <a:defRPr/>
            </a:pPr>
            <a:r>
              <a:rPr lang="ar-SA" sz="2000" dirty="0">
                <a:solidFill>
                  <a:srgbClr val="383838"/>
                </a:solidFill>
                <a:cs typeface="Calibri" panose="020F0502020204030204" pitchFamily="34" charset="0"/>
              </a:rPr>
              <a:t>14:00   تلخيص </a:t>
            </a:r>
          </a:p>
          <a:p>
            <a:pPr lvl="0" algn="r" rtl="1">
              <a:spcBef>
                <a:spcPts val="700"/>
              </a:spcBef>
              <a:buClr>
                <a:srgbClr val="DD8047"/>
              </a:buClr>
              <a:buSzPct val="60000"/>
              <a:defRPr/>
            </a:pPr>
            <a:r>
              <a:rPr lang="ar-SA" sz="2000" dirty="0">
                <a:solidFill>
                  <a:srgbClr val="383838"/>
                </a:solidFill>
                <a:cs typeface="Calibri" panose="020F0502020204030204" pitchFamily="34" charset="0"/>
              </a:rPr>
              <a:t>14:15   تحليل الثغرات وتخطيط العمل (عمل جماعي) </a:t>
            </a:r>
          </a:p>
          <a:p>
            <a:pPr lvl="0" algn="r" rtl="1">
              <a:spcBef>
                <a:spcPts val="700"/>
              </a:spcBef>
              <a:buClr>
                <a:srgbClr val="DD8047"/>
              </a:buClr>
              <a:buSzPct val="60000"/>
              <a:defRPr/>
            </a:pPr>
            <a:r>
              <a:rPr lang="ar-SA" sz="2000" dirty="0">
                <a:solidFill>
                  <a:srgbClr val="383838"/>
                </a:solidFill>
                <a:cs typeface="Calibri" panose="020F0502020204030204" pitchFamily="34" charset="0"/>
              </a:rPr>
              <a:t>15:30   استراحة قصيرة (15 دقيقة)</a:t>
            </a:r>
          </a:p>
          <a:p>
            <a:pPr lvl="0" algn="r" rtl="1">
              <a:spcBef>
                <a:spcPts val="700"/>
              </a:spcBef>
              <a:buClr>
                <a:srgbClr val="DD8047"/>
              </a:buClr>
              <a:buSzPct val="60000"/>
              <a:defRPr/>
            </a:pPr>
            <a:r>
              <a:rPr lang="ar-SA" sz="2000" dirty="0">
                <a:solidFill>
                  <a:srgbClr val="383838"/>
                </a:solidFill>
                <a:cs typeface="Calibri" panose="020F0502020204030204" pitchFamily="34" charset="0"/>
              </a:rPr>
              <a:t>15:45   مواصلة تخطيط العمل (عمل جماعي) </a:t>
            </a:r>
          </a:p>
          <a:p>
            <a:pPr lvl="0" algn="r" rtl="1">
              <a:spcBef>
                <a:spcPts val="700"/>
              </a:spcBef>
              <a:buClr>
                <a:srgbClr val="DD8047"/>
              </a:buClr>
              <a:buSzPct val="60000"/>
              <a:defRPr/>
            </a:pPr>
            <a:r>
              <a:rPr lang="ar-SA" sz="2000" dirty="0">
                <a:solidFill>
                  <a:srgbClr val="383838"/>
                </a:solidFill>
                <a:cs typeface="Calibri" panose="020F0502020204030204" pitchFamily="34" charset="0"/>
              </a:rPr>
              <a:t>16:30	 عملية تجميع في الجلسة العامة </a:t>
            </a:r>
          </a:p>
          <a:p>
            <a:pPr lvl="0" algn="r" rtl="1">
              <a:spcBef>
                <a:spcPts val="700"/>
              </a:spcBef>
              <a:buClr>
                <a:srgbClr val="DD8047"/>
              </a:buClr>
              <a:buSzPct val="60000"/>
              <a:defRPr/>
            </a:pPr>
            <a:r>
              <a:rPr lang="ar-SA" sz="2000" dirty="0">
                <a:solidFill>
                  <a:srgbClr val="383838"/>
                </a:solidFill>
                <a:cs typeface="Calibri" panose="020F0502020204030204" pitchFamily="34" charset="0"/>
              </a:rPr>
              <a:t>17:00   الجلسة الختامية والخطوات القادمة </a:t>
            </a:r>
          </a:p>
          <a:p>
            <a:pPr lvl="0" algn="r" rtl="1">
              <a:spcBef>
                <a:spcPts val="700"/>
              </a:spcBef>
              <a:buClr>
                <a:srgbClr val="DD8047"/>
              </a:buClr>
              <a:buSzPct val="60000"/>
              <a:defRPr/>
            </a:pPr>
            <a:r>
              <a:rPr lang="ar-SA" sz="2000" dirty="0">
                <a:solidFill>
                  <a:srgbClr val="383838"/>
                </a:solidFill>
                <a:cs typeface="Calibri" panose="020F0502020204030204" pitchFamily="34" charset="0"/>
              </a:rPr>
              <a:t>17:30   الاختتام</a:t>
            </a:r>
          </a:p>
          <a:p>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79" y="-8247"/>
            <a:ext cx="11769375" cy="581340"/>
          </a:xfrm>
        </p:spPr>
        <p:txBody>
          <a:bodyPr>
            <a:normAutofit/>
          </a:bodyPr>
          <a:lstStyle/>
          <a:p>
            <a:pPr algn="r" rtl="1">
              <a:lnSpc>
                <a:spcPct val="100000"/>
              </a:lnSpc>
            </a:pPr>
            <a:r>
              <a:rPr lang="ar-SA" sz="2800" dirty="0">
                <a:cs typeface="Calibri" panose="020F0502020204030204" pitchFamily="34" charset="0"/>
              </a:rPr>
              <a:t>الموارد التالية متاحة لدى منظمة الصحة العالمية</a:t>
            </a:r>
            <a:endParaRPr lang="en-GB" sz="2800" dirty="0">
              <a:cs typeface="Calibri" panose="020F0502020204030204" pitchFamily="34" charset="0"/>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31563" y="6675437"/>
            <a:ext cx="3769418" cy="365125"/>
          </a:xfrm>
        </p:spPr>
        <p:txBody>
          <a:bodyPr/>
          <a:lstStyle/>
          <a:p>
            <a:r>
              <a:rPr lang="ar-SA" dirty="0"/>
              <a:t>23 كانون الأول/ديسمبر 202</a:t>
            </a:r>
            <a:endParaRPr lang="en-US" dirty="0"/>
          </a:p>
          <a:p>
            <a:endParaRPr lang="en-US" dirty="0"/>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46860" y="78765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758139"/>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269845" y="2923386"/>
            <a:ext cx="11041860" cy="338554"/>
          </a:xfrm>
          <a:prstGeom prst="rect">
            <a:avLst/>
          </a:prstGeom>
          <a:noFill/>
        </p:spPr>
        <p:txBody>
          <a:bodyPr wrap="square" rtlCol="0">
            <a:spAutoFit/>
          </a:bodyPr>
          <a:lstStyle/>
          <a:p>
            <a:pPr>
              <a:spcBef>
                <a:spcPts val="700"/>
              </a:spcBef>
              <a:buClr>
                <a:srgbClr val="DD8047"/>
              </a:buClr>
              <a:buSzPct val="60000"/>
            </a:pPr>
            <a:r>
              <a:rPr lang="en-US" sz="1600" b="1" dirty="0">
                <a:solidFill>
                  <a:srgbClr val="0070C0"/>
                </a:solidFill>
                <a:latin typeface="+mj-lt"/>
                <a:cs typeface="Calibri" panose="020F0502020204030204" pitchFamily="34" charset="0"/>
              </a:rPr>
              <a:t>https://www.vaccinesafetynet.org</a:t>
            </a: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474763"/>
          </a:xfrm>
          <a:prstGeom prst="rect">
            <a:avLst/>
          </a:prstGeom>
          <a:noFill/>
        </p:spPr>
        <p:txBody>
          <a:bodyPr wrap="square" rtlCol="0">
            <a:spAutoFit/>
          </a:bodyPr>
          <a:lstStyle/>
          <a:p>
            <a:pPr algn="ctr">
              <a:spcBef>
                <a:spcPts val="700"/>
              </a:spcBef>
              <a:buClr>
                <a:srgbClr val="DD8047"/>
              </a:buClr>
              <a:buSzPct val="60000"/>
            </a:pPr>
            <a:r>
              <a:rPr lang="en-US" sz="1600" spc="-5" dirty="0">
                <a:solidFill>
                  <a:prstClr val="black"/>
                </a:solidFill>
                <a:latin typeface="Roboto"/>
                <a:cs typeface="Roboto"/>
                <a:hlinkClick r:id="rId4"/>
              </a:rPr>
              <a:t>Guidance on developing a national deployment and vaccination plan for COVID-19 vaccines</a:t>
            </a:r>
            <a:endParaRPr lang="en-US" sz="1600" dirty="0">
              <a:solidFill>
                <a:prstClr val="black"/>
              </a:solidFill>
              <a:latin typeface="Roboto"/>
              <a:cs typeface="Roboto"/>
            </a:endParaRPr>
          </a:p>
          <a:p>
            <a:pPr algn="l">
              <a:spcBef>
                <a:spcPts val="700"/>
              </a:spcBef>
              <a:buClr>
                <a:srgbClr val="DD8047"/>
              </a:buClr>
              <a:buSzPct val="60000"/>
            </a:pPr>
            <a:endParaRPr lang="en-US" sz="2000" b="1" dirty="0">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415925" y="5850605"/>
            <a:ext cx="3392481" cy="584775"/>
          </a:xfrm>
          <a:prstGeom prst="rect">
            <a:avLst/>
          </a:prstGeom>
        </p:spPr>
        <p:txBody>
          <a:bodyPr wrap="square">
            <a:spAutoFit/>
          </a:bodyPr>
          <a:lstStyle/>
          <a:p>
            <a:pPr algn="ctr"/>
            <a:r>
              <a:rPr lang="en-US" sz="1600" dirty="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9845" y="322077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478581" y="747070"/>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7658100" y="4808927"/>
            <a:ext cx="4264055" cy="646331"/>
          </a:xfrm>
          <a:prstGeom prst="rect">
            <a:avLst/>
          </a:prstGeom>
        </p:spPr>
        <p:txBody>
          <a:bodyPr wrap="square">
            <a:spAutoFit/>
          </a:bodyPr>
          <a:lstStyle/>
          <a:p>
            <a:pPr algn="ctr"/>
            <a:r>
              <a:rPr lang="en-GB" dirty="0">
                <a:hlinkClick r:id="rId7"/>
              </a:rPr>
              <a:t>https://cms.who.int/teams/regulation-prequalification/covid-19</a:t>
            </a:r>
            <a:r>
              <a:rPr lang="en-GB" dirty="0"/>
              <a:t> </a:t>
            </a: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52779" y="-8247"/>
            <a:ext cx="11843277" cy="581340"/>
          </a:xfrm>
        </p:spPr>
        <p:txBody>
          <a:bodyPr>
            <a:normAutofit fontScale="90000"/>
          </a:bodyPr>
          <a:lstStyle/>
          <a:p>
            <a:pPr algn="r" rtl="1"/>
            <a:r>
              <a:rPr lang="ar-SA" dirty="0"/>
              <a:t>استراحة</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a:xfrm>
            <a:off x="5422601" y="6675437"/>
            <a:ext cx="3769418" cy="365125"/>
          </a:xfrm>
        </p:spPr>
        <p:txBody>
          <a:bodyPr/>
          <a:lstStyle/>
          <a:p>
            <a:r>
              <a:rPr lang="ar-SA" dirty="0"/>
              <a:t>23 كانون الأول/ديسمبر 202</a:t>
            </a:r>
            <a:endParaRPr lang="en-US" dirty="0"/>
          </a:p>
          <a:p>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6426708" y="1773569"/>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1"/>
            <a:r>
              <a:rPr lang="ar-SA" sz="3600" b="1" dirty="0">
                <a:solidFill>
                  <a:schemeClr val="accent1"/>
                </a:solidFill>
              </a:rPr>
              <a:t>استراحة قصيرة </a:t>
            </a:r>
          </a:p>
          <a:p>
            <a:pPr algn="ctr" rtl="1"/>
            <a:r>
              <a:rPr lang="ar-SA" sz="3600" b="1" dirty="0">
                <a:solidFill>
                  <a:schemeClr val="accent1"/>
                </a:solidFill>
              </a:rPr>
              <a:t>(15 دقيقة)</a:t>
            </a:r>
            <a:endParaRPr lang="en-US" sz="3600" b="1" dirty="0">
              <a:solidFill>
                <a:schemeClr val="accent1"/>
              </a:solidFill>
            </a:endParaRP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573093"/>
            <a:ext cx="5015902"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419605" y="0"/>
            <a:ext cx="10515600" cy="581340"/>
          </a:xfrm>
        </p:spPr>
        <p:txBody>
          <a:bodyPr>
            <a:normAutofit fontScale="90000"/>
          </a:bodyPr>
          <a:lstStyle/>
          <a:p>
            <a:pPr algn="r" rtl="1"/>
            <a:r>
              <a:rPr lang="ar-SA" dirty="0"/>
              <a:t>تحليل نقاط القوة والثغرات</a:t>
            </a:r>
            <a:endParaRPr lang="en-US" dirty="0"/>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14135" y="6669303"/>
            <a:ext cx="3769418" cy="365125"/>
          </a:xfrm>
        </p:spPr>
        <p:txBody>
          <a:bodyPr/>
          <a:lstStyle/>
          <a:p>
            <a:pPr>
              <a:defRPr/>
            </a:pPr>
            <a:r>
              <a:rPr lang="ar-SA" dirty="0"/>
              <a:t>23 كانون الأول/ديسمبر 202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7220012" y="5752714"/>
            <a:ext cx="4715193"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1" i="0" u="none" strike="noStrike" kern="1200" cap="none" spc="0" normalizeH="0" baseline="0" noProof="0" dirty="0">
                <a:ln>
                  <a:noFill/>
                </a:ln>
                <a:solidFill>
                  <a:prstClr val="white"/>
                </a:solidFill>
                <a:effectLst/>
                <a:uLnTx/>
                <a:uFillTx/>
                <a:latin typeface="Arial" panose="020B0604020202020204"/>
                <a:ea typeface="+mn-ea"/>
                <a:cs typeface="+mn-cs"/>
              </a:rPr>
              <a:t>خطة العمل</a:t>
            </a:r>
            <a:endPar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7117545" y="3789167"/>
            <a:ext cx="4817660" cy="198987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اطرح أفكاراً لتحسين ما لديك من نظم وخطط وإجراءات</a:t>
            </a:r>
            <a:endParaRPr kumimoji="0" lang="en-US" sz="3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7117545" y="2295196"/>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التحقق من الافتراضات</a:t>
            </a:r>
            <a:endParaRPr kumimoji="0" lang="en-US" sz="3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7117545" y="808700"/>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32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استعراض نقاط القوة والثغرات</a:t>
            </a:r>
            <a:endParaRPr kumimoji="0" lang="en-US" sz="3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26D38A6C-2F8F-4154-AD53-AC19193B93C6}"/>
              </a:ext>
            </a:extLst>
          </p:cNvPr>
          <p:cNvSpPr/>
          <p:nvPr/>
        </p:nvSpPr>
        <p:spPr>
          <a:xfrm>
            <a:off x="320657" y="1143038"/>
            <a:ext cx="5559361" cy="4571923"/>
          </a:xfrm>
          <a:prstGeom prst="rect">
            <a:avLst/>
          </a:prstGeom>
        </p:spPr>
        <p:txBody>
          <a:bodyPr wrap="square" lIns="91440" tIns="45720" rIns="91440" bIns="45720" anchor="t">
            <a:noAutofit/>
          </a:bodyPr>
          <a:lstStyle/>
          <a:p>
            <a:pPr algn="r" rtl="1">
              <a:spcAft>
                <a:spcPts val="1200"/>
              </a:spcAft>
            </a:pPr>
            <a:r>
              <a:rPr lang="ar-SA" b="1" u="sng" dirty="0">
                <a:cs typeface="Calibri" panose="020F0502020204030204" pitchFamily="34" charset="0"/>
              </a:rPr>
              <a:t>المهام</a:t>
            </a:r>
            <a:r>
              <a:rPr lang="en-US" b="1" u="sng" dirty="0">
                <a:cs typeface="Calibri" panose="020F0502020204030204" pitchFamily="34" charset="0"/>
              </a:rPr>
              <a:t>:</a:t>
            </a:r>
          </a:p>
          <a:p>
            <a:pPr algn="r" rtl="1">
              <a:spcAft>
                <a:spcPts val="1200"/>
              </a:spcAft>
            </a:pPr>
            <a:r>
              <a:rPr lang="ar-SA" dirty="0">
                <a:cs typeface="Calibri" panose="020F0502020204030204" pitchFamily="34" charset="0"/>
              </a:rPr>
              <a:t>1-    في إطار مجموعات، قسم قطعة من الورق إلى ثلاثة أقسام</a:t>
            </a:r>
            <a:r>
              <a:rPr lang="en-US" dirty="0">
                <a:cs typeface="Calibri" panose="020F0502020204030204" pitchFamily="34" charset="0"/>
              </a:rPr>
              <a:t>.</a:t>
            </a:r>
          </a:p>
          <a:p>
            <a:pPr algn="r" rtl="1">
              <a:spcAft>
                <a:spcPts val="1200"/>
              </a:spcAft>
            </a:pPr>
            <a:r>
              <a:rPr lang="ar-SA" dirty="0">
                <a:cs typeface="Calibri"/>
              </a:rPr>
              <a:t>2-    استعرض الخطة الوطنية لتوزيع اللقاحات والتطعيم والملاحظات        المستقاة من التمرين المكتبي الذي أجريته</a:t>
            </a:r>
            <a:endParaRPr lang="en-US" dirty="0">
              <a:cs typeface="Calibri"/>
            </a:endParaRPr>
          </a:p>
          <a:p>
            <a:pPr algn="r" rtl="1">
              <a:spcAft>
                <a:spcPts val="1200"/>
              </a:spcAft>
            </a:pPr>
            <a:r>
              <a:rPr lang="ar-SA" dirty="0">
                <a:cs typeface="Calibri" panose="020F0502020204030204" pitchFamily="34" charset="0"/>
              </a:rPr>
              <a:t>3-    ناقش وسجل ما لديك من نقاط في كل فرع من الفروع للإجابة على ما يلي</a:t>
            </a:r>
            <a:r>
              <a:rPr lang="en-US" dirty="0">
                <a:cs typeface="Calibri" panose="020F0502020204030204" pitchFamily="34" charset="0"/>
              </a:rPr>
              <a:t>:</a:t>
            </a:r>
            <a:endParaRPr lang="en-US" b="1" dirty="0">
              <a:cs typeface="Calibri" panose="020F0502020204030204" pitchFamily="34" charset="0"/>
            </a:endParaRPr>
          </a:p>
          <a:p>
            <a:pPr marL="800100" lvl="1" indent="-342900" algn="r" rtl="1">
              <a:spcAft>
                <a:spcPts val="1200"/>
              </a:spcAft>
              <a:buFont typeface="Arial" panose="020B0604020202020204" pitchFamily="34" charset="0"/>
              <a:buChar char="•"/>
            </a:pPr>
            <a:r>
              <a:rPr lang="ar-SA" dirty="0">
                <a:cs typeface="Calibri" panose="020F0502020204030204" pitchFamily="34" charset="0"/>
              </a:rPr>
              <a:t>ما هي المكونات القوية/التي تعمل بشكل جيد في عملية التخطيط لتوزيع لقاحات كوفيد-19 والتطعيم ضده؟ (ممارسة جيدة)</a:t>
            </a:r>
          </a:p>
          <a:p>
            <a:pPr marL="800100" lvl="1" indent="-342900" algn="r" rtl="1">
              <a:spcAft>
                <a:spcPts val="1200"/>
              </a:spcAft>
              <a:buFont typeface="Arial" panose="020B0604020202020204" pitchFamily="34" charset="0"/>
              <a:buChar char="•"/>
            </a:pPr>
            <a:r>
              <a:rPr lang="ar-SA" dirty="0">
                <a:solidFill>
                  <a:prstClr val="black"/>
                </a:solidFill>
                <a:cs typeface="Calibri" panose="020F0502020204030204" pitchFamily="34" charset="0"/>
              </a:rPr>
              <a:t>ما هي المكونات الضعيفة/الصعبة التي تتطلب المزيد من العمل في عملية التخطيط لتوزيع لقاحات كوفيد-19 والتطعيم ضده؟ (عقبات)</a:t>
            </a:r>
          </a:p>
          <a:p>
            <a:pPr marL="800100" lvl="1" indent="-342900" algn="r" rtl="1">
              <a:spcAft>
                <a:spcPts val="1200"/>
              </a:spcAft>
              <a:buFont typeface="Arial" panose="020B0604020202020204" pitchFamily="34" charset="0"/>
              <a:buChar char="•"/>
            </a:pPr>
            <a:r>
              <a:rPr lang="ar-SA" dirty="0">
                <a:cs typeface="Calibri" panose="020F0502020204030204" pitchFamily="34" charset="0"/>
              </a:rPr>
              <a:t>أوصِ وامنح الأولية(لأهم ثلاثة) مجالات رئيسية/أنشطة  تحتاج إلى المزيد من التخطيط</a:t>
            </a:r>
            <a:endParaRPr lang="en-US" dirty="0">
              <a:cs typeface="Calibri" panose="020F0502020204030204" pitchFamily="34" charset="0"/>
            </a:endParaRP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0" y="393682"/>
            <a:ext cx="1878135" cy="749356"/>
            <a:chOff x="9978391" y="5342554"/>
            <a:chExt cx="1878135"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18814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ar-SA"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75 دقيقة</a:t>
              </a:r>
              <a:endPar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grpSp>
      <p:cxnSp>
        <p:nvCxnSpPr>
          <p:cNvPr id="18" name="Straight Connector 17">
            <a:extLst>
              <a:ext uri="{FF2B5EF4-FFF2-40B4-BE49-F238E27FC236}">
                <a16:creationId xmlns:a16="http://schemas.microsoft.com/office/drawing/2014/main" id="{BCBB288C-3A71-44A7-A69E-8D16D8551DF0}"/>
              </a:ext>
            </a:extLst>
          </p:cNvPr>
          <p:cNvCxnSpPr>
            <a:cxnSpLocks/>
          </p:cNvCxnSpPr>
          <p:nvPr/>
        </p:nvCxnSpPr>
        <p:spPr>
          <a:xfrm flipH="1" flipV="1">
            <a:off x="784098" y="6253116"/>
            <a:ext cx="4722491" cy="17486"/>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487401" y="6270602"/>
            <a:ext cx="4484588" cy="307777"/>
          </a:xfrm>
          <a:prstGeom prst="rect">
            <a:avLst/>
          </a:prstGeom>
          <a:noFill/>
        </p:spPr>
        <p:txBody>
          <a:bodyPr wrap="square" rtlCol="0">
            <a:spAutoFit/>
          </a:bodyPr>
          <a:lstStyle/>
          <a:p>
            <a:pPr algn="r" rtl="1">
              <a:spcBef>
                <a:spcPts val="700"/>
              </a:spcBef>
              <a:buClr>
                <a:srgbClr val="DD8047"/>
              </a:buClr>
              <a:buSzPct val="60000"/>
            </a:pPr>
            <a:r>
              <a:rPr lang="ar-SA" sz="1400" i="1" dirty="0">
                <a:solidFill>
                  <a:schemeClr val="accent1"/>
                </a:solidFill>
                <a:latin typeface="+mj-lt"/>
                <a:cs typeface="Calibri" panose="020F0502020204030204" pitchFamily="34" charset="0"/>
              </a:rPr>
              <a:t>ملاحظة: ستنفذ خطة العمل في الجلسة التالية </a:t>
            </a:r>
            <a:endParaRPr lang="en-US" sz="1400" i="1" dirty="0">
              <a:solidFill>
                <a:schemeClr val="accent1"/>
              </a:solidFill>
              <a:latin typeface="+mj-lt"/>
              <a:cs typeface="Calibri" panose="020F0502020204030204" pitchFamily="34" charset="0"/>
            </a:endParaRP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105280" y="0"/>
            <a:ext cx="10648570" cy="581340"/>
          </a:xfrm>
        </p:spPr>
        <p:txBody>
          <a:bodyPr>
            <a:normAutofit fontScale="90000"/>
          </a:bodyPr>
          <a:lstStyle/>
          <a:p>
            <a:pPr algn="r" rtl="1"/>
            <a:r>
              <a:rPr lang="ar-SA" dirty="0"/>
              <a:t>خطة العمل</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397201" y="6675437"/>
            <a:ext cx="3769418" cy="365125"/>
          </a:xfrm>
        </p:spPr>
        <p:txBody>
          <a:bodyPr/>
          <a:lstStyle/>
          <a:p>
            <a:r>
              <a:rPr lang="ar-SA" dirty="0"/>
              <a:t>23 كانون الأول/ديسمبر 202</a:t>
            </a:r>
            <a:endParaRPr lang="en-US" dirty="0"/>
          </a:p>
          <a:p>
            <a:endParaRPr lang="en-US" dirty="0"/>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9893693" y="5727443"/>
            <a:ext cx="1878135" cy="749356"/>
            <a:chOff x="9978391" y="5342554"/>
            <a:chExt cx="1878135"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188146" cy="461665"/>
            </a:xfrm>
            <a:prstGeom prst="rect">
              <a:avLst/>
            </a:prstGeom>
            <a:noFill/>
          </p:spPr>
          <p:txBody>
            <a:bodyPr wrap="none" rtlCol="0">
              <a:spAutoFit/>
            </a:bodyPr>
            <a:lstStyle/>
            <a:p>
              <a:pPr algn="l">
                <a:spcBef>
                  <a:spcPts val="700"/>
                </a:spcBef>
                <a:buClr>
                  <a:srgbClr val="DD8047"/>
                </a:buClr>
                <a:buSzPct val="60000"/>
              </a:pPr>
              <a:r>
                <a:rPr lang="ar-SA" sz="2400" b="1" dirty="0">
                  <a:solidFill>
                    <a:srgbClr val="0070C0"/>
                  </a:solidFill>
                  <a:latin typeface="+mj-lt"/>
                  <a:cs typeface="Calibri" panose="020F0502020204030204" pitchFamily="34" charset="0"/>
                </a:rPr>
                <a:t>45 دقيقة</a:t>
              </a:r>
              <a:endParaRPr lang="en-US" sz="2400" b="1" dirty="0">
                <a:solidFill>
                  <a:srgbClr val="0070C0"/>
                </a:solidFill>
                <a:latin typeface="+mj-lt"/>
                <a:cs typeface="Calibri" panose="020F0502020204030204" pitchFamily="34" charset="0"/>
              </a:endParaRP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362455" y="27490"/>
            <a:ext cx="10515600" cy="581340"/>
          </a:xfrm>
        </p:spPr>
        <p:txBody>
          <a:bodyPr>
            <a:normAutofit fontScale="90000"/>
          </a:bodyPr>
          <a:lstStyle/>
          <a:p>
            <a:pPr algn="r" rtl="1"/>
            <a:r>
              <a:rPr lang="ar-SA" dirty="0"/>
              <a:t>نموذج تعقيبات المشاركين</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424331" y="6647947"/>
            <a:ext cx="3769418" cy="365125"/>
          </a:xfrm>
        </p:spPr>
        <p:txBody>
          <a:bodyPr/>
          <a:lstStyle/>
          <a:p>
            <a:pPr>
              <a:defRPr/>
            </a:pPr>
            <a:r>
              <a:rPr lang="ar-SA" dirty="0"/>
              <a:t>23 كانون الأول/ديسمبر 202</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09040" y="989711"/>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886390" y="2032211"/>
            <a:ext cx="4819085" cy="1384995"/>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800"/>
              </a:spcAft>
              <a:buClrTx/>
              <a:buSzTx/>
              <a:buFontTx/>
              <a:buNone/>
              <a:tabLst/>
              <a:defRPr/>
            </a:pPr>
            <a:r>
              <a:rPr kumimoji="0" lang="ar-SA"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سوف تساعدنا </a:t>
            </a:r>
            <a:r>
              <a:rPr kumimoji="0" lang="ar-SA"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hlinkClick r:id="rId4"/>
              </a:rPr>
              <a:t>تعقيباتك</a:t>
            </a:r>
            <a:r>
              <a:rPr kumimoji="0" lang="ar-SA"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في الحفاظ على جودة وأهمية تمارين المحاكاة التي تجرى مستقبلاً وفي تحسينها</a:t>
            </a:r>
            <a:r>
              <a:rPr kumimoji="0" lang="en-US"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t>
            </a:r>
            <a:endPar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3573081" y="4213518"/>
            <a:ext cx="4847122" cy="749356"/>
            <a:chOff x="5821258" y="4868421"/>
            <a:chExt cx="4847122"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821258" y="4868421"/>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flipH="1">
              <a:off x="6540777" y="5015236"/>
              <a:ext cx="41276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ar-SA"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5 دقائق</a:t>
              </a:r>
              <a:endPar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gr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80" y="-8247"/>
            <a:ext cx="12039220" cy="581340"/>
          </a:xfrm>
        </p:spPr>
        <p:txBody>
          <a:bodyPr>
            <a:normAutofit fontScale="90000"/>
          </a:bodyPr>
          <a:lstStyle/>
          <a:p>
            <a:pPr algn="r" rtl="1"/>
            <a:r>
              <a:rPr lang="ar-SA" dirty="0"/>
              <a:t>الخطوات القادمة والجلسة الختامية</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a:xfrm>
            <a:off x="5439535" y="6675437"/>
            <a:ext cx="3769418" cy="365125"/>
          </a:xfrm>
        </p:spPr>
        <p:txBody>
          <a:bodyPr/>
          <a:lstStyle/>
          <a:p>
            <a:r>
              <a:rPr lang="ar-SA" dirty="0"/>
              <a:t>23 كانون الأول/ديسمبر 202</a:t>
            </a:r>
            <a:endParaRPr lang="en-US" dirty="0"/>
          </a:p>
          <a:p>
            <a:endParaRPr lang="en-US" dirty="0"/>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rtl="1">
              <a:spcBef>
                <a:spcPts val="700"/>
              </a:spcBef>
              <a:buClr>
                <a:srgbClr val="DD8047"/>
              </a:buClr>
              <a:buSzPct val="60000"/>
            </a:pPr>
            <a:r>
              <a:rPr lang="ar-SA" sz="3600" b="1" dirty="0">
                <a:solidFill>
                  <a:srgbClr val="0070C0"/>
                </a:solidFill>
                <a:latin typeface="+mj-lt"/>
                <a:cs typeface="Calibri" panose="020F0502020204030204" pitchFamily="34" charset="0"/>
              </a:rPr>
              <a:t>الخطوات القادمة</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SA" sz="2400" b="1" i="0" u="none" strike="noStrike" kern="1200" cap="none" spc="0" normalizeH="0" baseline="0" noProof="0" dirty="0">
                <a:ln>
                  <a:noFill/>
                </a:ln>
                <a:solidFill>
                  <a:prstClr val="white"/>
                </a:solidFill>
                <a:effectLst/>
                <a:uLnTx/>
                <a:uFillTx/>
                <a:latin typeface="Arial" panose="020B0604020202020204"/>
                <a:ea typeface="+mn-ea"/>
                <a:cs typeface="+mn-cs"/>
              </a:rPr>
              <a:t>موارد منظمة الصحة العالمية</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4800" b="1" i="0" u="none" strike="noStrike" kern="1200" cap="none" spc="0" normalizeH="0" baseline="0" noProof="0" dirty="0">
                <a:ln>
                  <a:noFill/>
                </a:ln>
                <a:solidFill>
                  <a:prstClr val="white"/>
                </a:solidFill>
                <a:effectLst/>
                <a:uLnTx/>
                <a:uFillTx/>
                <a:latin typeface="Arial" panose="020B0604020202020204"/>
                <a:ea typeface="+mn-ea"/>
                <a:cs typeface="Calibri" panose="020F0502020204030204" pitchFamily="34" charset="0"/>
              </a:rPr>
              <a:t>شكراً لكم!</a:t>
            </a:r>
            <a:endParaRPr kumimoji="0" lang="en-US" sz="4800" b="1" i="0" u="none" strike="noStrike" kern="1200" cap="none" spc="0" normalizeH="0" baseline="0" noProof="0" dirty="0">
              <a:ln>
                <a:noFill/>
              </a:ln>
              <a:solidFill>
                <a:prstClr val="white"/>
              </a:solidFill>
              <a:effectLst/>
              <a:uLnTx/>
              <a:uFillTx/>
              <a:latin typeface="Arial" panose="020B0604020202020204"/>
              <a:ea typeface="+mn-ea"/>
              <a:cs typeface="Calibri" panose="020F0502020204030204" pitchFamily="34" charset="0"/>
            </a:endParaRP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8412455"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prstClr val="black"/>
                </a:solidFill>
                <a:effectLst/>
                <a:uLnTx/>
                <a:uFillTx/>
                <a:latin typeface="Arial" panose="020B0604020202020204"/>
                <a:ea typeface="+mn-ea"/>
                <a:cs typeface="+mn-cs"/>
              </a:rPr>
              <a:t>صفحة المنظمة الشبكية بشأن حالة الطوارئ المتعلقة بكوفيد-19</a:t>
            </a:r>
            <a:endPar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95825" y="5326376"/>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a:ln>
                  <a:noFill/>
                </a:ln>
                <a:solidFill>
                  <a:srgbClr val="0070C0"/>
                </a:solidFill>
                <a:effectLst/>
                <a:uLnTx/>
                <a:uFillTx/>
                <a:latin typeface="Arial" panose="020B0604020202020204"/>
                <a:ea typeface="+mn-ea"/>
                <a:cs typeface="Calibri" panose="020F0502020204030204" pitchFamily="34" charset="0"/>
              </a:rPr>
              <a:t>Scan or Click</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400" b="1" i="0" u="none" strike="noStrike" kern="1200" cap="none" spc="0" normalizeH="0" baseline="0" noProof="0" dirty="0">
                <a:ln>
                  <a:noFill/>
                </a:ln>
                <a:solidFill>
                  <a:srgbClr val="0070C0"/>
                </a:solidFill>
                <a:effectLst/>
                <a:uLnTx/>
                <a:uFillTx/>
                <a:latin typeface="Arial" panose="020B0604020202020204"/>
                <a:ea typeface="+mn-ea"/>
                <a:cs typeface="Calibri"/>
              </a:rPr>
              <a:t>فيما يتعلق بالدعم التقني المقدم في إطار تمرين المحاكاة</a:t>
            </a:r>
          </a:p>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2400" b="1" i="0" u="none" strike="noStrike" kern="1200" cap="none" spc="0" normalizeH="0" baseline="0" noProof="0" dirty="0">
                <a:ln>
                  <a:noFill/>
                </a:ln>
                <a:solidFill>
                  <a:srgbClr val="0070C0"/>
                </a:solidFill>
                <a:effectLst/>
                <a:uLnTx/>
                <a:uFillTx/>
                <a:latin typeface="Arial" panose="020B0604020202020204"/>
                <a:ea typeface="+mn-ea"/>
                <a:cs typeface="Calibri"/>
              </a:rPr>
              <a:t>يرجى الاتصال بمكتب منظمة الصحة العالمية القطري أو مكتب المنسق الإقليمي:</a:t>
            </a: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a:rPr>
              <a:t>:</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المكتب الإقليمي لأفريقيا</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5"/>
              </a:rPr>
              <a:t>stephenm@who.int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المكتب الاقليمي لشرق المتوسط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6"/>
              </a:rPr>
              <a:t>samhourid@who.int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المكتب الإقليمي لأوروبا</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7"/>
              </a:rPr>
              <a:t>schmidtt@who.int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8"/>
              </a:rPr>
              <a:t>rashforda@who.int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منظمة الصحة للبلدان الأمريكية</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9"/>
              </a:rPr>
              <a:t>andragro@paho.org</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المكتب الإقليمي لجنوب شرق آسيا</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hlinkClick r:id="rId10"/>
              </a:rPr>
              <a:t>katom@who.int</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lt"/>
                <a:cs typeface="Calibri"/>
                <a:hlinkClick r:id="rId11"/>
              </a:rPr>
              <a:t>htikem</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1"/>
              </a:rPr>
              <a: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ar-SA" sz="1800" b="1" i="0" u="none" strike="noStrike" kern="1200" cap="none" spc="0" normalizeH="0" baseline="0" noProof="0" dirty="0">
                <a:ln>
                  <a:noFill/>
                </a:ln>
                <a:solidFill>
                  <a:srgbClr val="0070C0"/>
                </a:solidFill>
                <a:effectLst/>
                <a:uLnTx/>
                <a:uFillTx/>
                <a:latin typeface="Arial" panose="020B0604020202020204"/>
                <a:ea typeface="+mn-ea"/>
                <a:cs typeface="Calibri"/>
              </a:rPr>
              <a:t>المكتب الإقليمي لغرب المحيط الهادئ</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2"/>
              </a:rPr>
              <a:t>eshofoniea@who.int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GB"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prstClr val="black"/>
                </a:solidFill>
                <a:effectLst/>
                <a:uLnTx/>
                <a:uFillTx/>
                <a:latin typeface="Arial" panose="020B0604020202020204"/>
                <a:ea typeface="+mn-ea"/>
                <a:cs typeface="+mn-cs"/>
              </a:rPr>
              <a:t>للمزيد من المعلومات عن فيروس كورونا</a:t>
            </a:r>
            <a:endPar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47010" y="513249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ar-SA"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امسح ضوئياً أو انقر</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1451496"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tab pos="1882775" algn="r"/>
              </a:tabLst>
              <a:defRPr/>
            </a:pPr>
            <a:r>
              <a:rPr kumimoji="0" lang="ar-SA" sz="1800" b="1" i="0" u="none" strike="noStrike" kern="1200" cap="none" spc="0" normalizeH="0" baseline="0" noProof="0" dirty="0">
                <a:ln>
                  <a:noFill/>
                </a:ln>
                <a:solidFill>
                  <a:prstClr val="black"/>
                </a:solidFill>
                <a:effectLst/>
                <a:uLnTx/>
                <a:uFillTx/>
                <a:latin typeface="Arial" panose="020B0604020202020204"/>
                <a:ea typeface="+mn-ea"/>
                <a:cs typeface="+mn-cs"/>
              </a:rPr>
              <a:t>موارد المنظمة المتعلقة بتمرين المحاكاة</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052300" y="522026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SA"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امسح ضوئياً أو انقر</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48329" y="5578731"/>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358907" y="21597"/>
            <a:ext cx="10515600" cy="581340"/>
          </a:xfrm>
        </p:spPr>
        <p:txBody>
          <a:bodyPr>
            <a:normAutofit fontScale="90000"/>
          </a:bodyPr>
          <a:lstStyle/>
          <a:p>
            <a:pPr algn="r" rtl="1"/>
            <a:r>
              <a:rPr lang="ar-SA" dirty="0"/>
              <a:t>أحدث تقرير لمنظمة الصحة العالمية عن الوضع</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a:xfrm>
            <a:off x="3272068" y="6675437"/>
            <a:ext cx="3769418" cy="365125"/>
          </a:xfrm>
        </p:spPr>
        <p:txBody>
          <a:bodyPr/>
          <a:lstStyle/>
          <a:p>
            <a:pPr algn="r" rtl="1"/>
            <a:r>
              <a:rPr lang="ar-SA" dirty="0"/>
              <a:t>23 كانون الأول/ديسمبر 202</a:t>
            </a:r>
          </a:p>
          <a:p>
            <a:endParaRPr lang="en-US" dirty="0"/>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50408" y="1949853"/>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514218" y="1018438"/>
            <a:ext cx="4967650" cy="707886"/>
          </a:xfrm>
          <a:prstGeom prst="rect">
            <a:avLst/>
          </a:prstGeom>
        </p:spPr>
        <p:txBody>
          <a:bodyPr wrap="square">
            <a:spAutoFit/>
          </a:bodyPr>
          <a:lstStyle/>
          <a:p>
            <a:pPr algn="ctr" rtl="1"/>
            <a:r>
              <a:rPr lang="ar-SA" sz="2000" b="1" dirty="0"/>
              <a:t>يشهد الوضع تطوراً سريعاً.</a:t>
            </a:r>
          </a:p>
          <a:p>
            <a:pPr algn="ctr" rtl="1"/>
            <a:r>
              <a:rPr lang="ar-SA" sz="2000" dirty="0"/>
              <a:t>فلنلق نظرة على أحدث تقرير أصدرته المنظمة عن الوضع.</a:t>
            </a:r>
            <a:endParaRPr lang="en-US" sz="2000" dirty="0">
              <a:cs typeface="Arial" panose="020B0604020202020204"/>
            </a:endParaRPr>
          </a:p>
        </p:txBody>
      </p:sp>
      <p:sp>
        <p:nvSpPr>
          <p:cNvPr id="3" name="Rectangle 2">
            <a:extLst>
              <a:ext uri="{FF2B5EF4-FFF2-40B4-BE49-F238E27FC236}">
                <a16:creationId xmlns:a16="http://schemas.microsoft.com/office/drawing/2014/main" id="{4C2D76FA-52E5-4517-B5DD-B2567B4D6473}"/>
              </a:ext>
            </a:extLst>
          </p:cNvPr>
          <p:cNvSpPr/>
          <p:nvPr/>
        </p:nvSpPr>
        <p:spPr>
          <a:xfrm>
            <a:off x="5674700" y="4193587"/>
            <a:ext cx="6096000" cy="1815882"/>
          </a:xfrm>
          <a:prstGeom prst="rect">
            <a:avLst/>
          </a:prstGeom>
        </p:spPr>
        <p:txBody>
          <a:bodyPr>
            <a:spAutoFit/>
          </a:bodyPr>
          <a:lstStyle/>
          <a:p>
            <a:pPr lvl="0" algn="r" rtl="1" fontAlgn="b"/>
            <a:r>
              <a:rPr lang="ar-SA" sz="1600" b="1" dirty="0">
                <a:solidFill>
                  <a:prstClr val="black"/>
                </a:solidFill>
              </a:rPr>
              <a:t>معلومات أساسية</a:t>
            </a:r>
            <a:endParaRPr lang="en-GB" sz="1600" b="1" dirty="0">
              <a:solidFill>
                <a:prstClr val="black"/>
              </a:solidFill>
            </a:endParaRPr>
          </a:p>
          <a:p>
            <a:pPr lvl="0" algn="just" rtl="1"/>
            <a:r>
              <a:rPr lang="ar-SA" sz="1600" dirty="0">
                <a:solidFill>
                  <a:prstClr val="black"/>
                </a:solidFill>
              </a:rPr>
              <a:t>يشارك عدد من الشركات في العديد من البلدان في تطوير لقاح جديد وفي البحوث المتعلقة بذلك. ويوجد في الوقت الحاضر ما لا يقل عن ثلاثة لقاحات مرشحة قابلة للتطبيق مع العديد من اللقاحات الأخرى التي لا تزال في مراحل مبكرة من التطوير. ومع ذلك، ستكون هذه اللقاحات أداة أساسية لقمع انتشار كوفيد-19</a:t>
            </a:r>
            <a:r>
              <a:rPr lang="fr-CH" sz="1600" dirty="0">
                <a:solidFill>
                  <a:prstClr val="black"/>
                </a:solidFill>
              </a:rPr>
              <a:t>، </a:t>
            </a:r>
            <a:r>
              <a:rPr lang="ar-SA" sz="1600" dirty="0">
                <a:solidFill>
                  <a:prstClr val="black"/>
                </a:solidFill>
              </a:rPr>
              <a:t>وسوف تستخدم بالتزامن مع الأساليب المتبعة مثل أغطية الوجه، وممارسات النظافة الصحية، والتباعد الجسدي.</a:t>
            </a:r>
            <a:endParaRPr lang="en-GB" sz="1600" dirty="0">
              <a:solidFill>
                <a:prstClr val="black"/>
              </a:solidFill>
            </a:endParaRPr>
          </a:p>
          <a:p>
            <a:pPr lvl="0"/>
            <a:endParaRPr lang="en-GB"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16707" y="661919"/>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657001" y="19142"/>
            <a:ext cx="10382599" cy="581340"/>
          </a:xfrm>
        </p:spPr>
        <p:txBody>
          <a:bodyPr>
            <a:normAutofit fontScale="90000"/>
          </a:bodyPr>
          <a:lstStyle/>
          <a:p>
            <a:pPr algn="r" rtl="1"/>
            <a:r>
              <a:rPr lang="ar-SA" dirty="0"/>
              <a:t>معلومات أساسية - </a:t>
            </a:r>
            <a:r>
              <a:rPr lang="ar-SA" dirty="0" err="1"/>
              <a:t>كوفاكس</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a:xfrm>
            <a:off x="5481868" y="6838858"/>
            <a:ext cx="1672465" cy="87160"/>
          </a:xfrm>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23 كانون الأول/ديسمبر 202</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6256294" y="697294"/>
            <a:ext cx="5840456" cy="5715000"/>
          </a:xfrm>
          <a:solidFill>
            <a:schemeClr val="tx2">
              <a:lumMod val="20000"/>
              <a:lumOff val="80000"/>
            </a:schemeClr>
          </a:solidFill>
        </p:spPr>
        <p:txBody>
          <a:bodyPr anchor="ctr">
            <a:noAutofit/>
          </a:bodyPr>
          <a:lstStyle/>
          <a:p>
            <a:pPr marL="0" indent="0" algn="r" rtl="1">
              <a:lnSpc>
                <a:spcPct val="100000"/>
              </a:lnSpc>
              <a:buNone/>
            </a:pPr>
            <a:r>
              <a:rPr lang="ar-SA" sz="1400" b="1" dirty="0"/>
              <a:t>مبادرة </a:t>
            </a:r>
            <a:r>
              <a:rPr lang="ar-SA" sz="1400" b="1" dirty="0" err="1"/>
              <a:t>كوفاكس</a:t>
            </a:r>
            <a:endParaRPr lang="ar-SA" sz="1400" b="1" dirty="0"/>
          </a:p>
          <a:p>
            <a:pPr algn="r" rtl="1">
              <a:lnSpc>
                <a:spcPct val="100000"/>
              </a:lnSpc>
            </a:pPr>
            <a:r>
              <a:rPr lang="ar-SA" sz="1400" dirty="0" err="1"/>
              <a:t>كوفاكس</a:t>
            </a:r>
            <a:r>
              <a:rPr lang="ar-SA" sz="1400" dirty="0"/>
              <a:t> هو ركيزة اللقاحات في إطار مبادرة تسريع إتاحة أدوات مكافحة كوفيد-19.</a:t>
            </a:r>
          </a:p>
          <a:p>
            <a:pPr algn="r" rtl="1">
              <a:lnSpc>
                <a:spcPct val="100000"/>
              </a:lnSpc>
            </a:pPr>
            <a:r>
              <a:rPr lang="ar-SA" sz="1400" dirty="0"/>
              <a:t>تشكل مبادرة تسريع إتاحة أدوات مكافحة كوفيد-19 إطاراً رائداً للتعاون العالمي الرامي إلى تسريع تطوير اختبارات وعلاجات ولقاحات كوفيد-19 وإنتاجها وإتاحة سبل الحصول عليها بشكل منصف.</a:t>
            </a:r>
          </a:p>
          <a:p>
            <a:pPr algn="r" rtl="1">
              <a:lnSpc>
                <a:spcPct val="100000"/>
              </a:lnSpc>
            </a:pPr>
            <a:r>
              <a:rPr lang="ar-SA" sz="1400" dirty="0"/>
              <a:t>يتمثل هدفها في التعجيل بتطوير لقاحات كوفيد-19 وتصنيعها، وضمان حصول كل بلد في العالم عليها بشكل عادل ومنصف. </a:t>
            </a:r>
          </a:p>
          <a:p>
            <a:pPr algn="r" rtl="1">
              <a:lnSpc>
                <a:spcPct val="100000"/>
              </a:lnSpc>
            </a:pPr>
            <a:endParaRPr lang="ar-SA" sz="1400" b="1" dirty="0"/>
          </a:p>
          <a:p>
            <a:pPr marL="0" indent="0" algn="r" rtl="1">
              <a:lnSpc>
                <a:spcPct val="100000"/>
              </a:lnSpc>
              <a:buNone/>
            </a:pPr>
            <a:r>
              <a:rPr lang="ar-SA" sz="1400" b="1" dirty="0"/>
              <a:t>ماذا يقدم مرفق </a:t>
            </a:r>
            <a:r>
              <a:rPr lang="ar-SA" sz="1400" b="1" dirty="0" err="1"/>
              <a:t>كوفاكس</a:t>
            </a:r>
            <a:endParaRPr lang="ar-SA" sz="1400" b="1" dirty="0"/>
          </a:p>
          <a:p>
            <a:pPr marL="0" indent="0" algn="r" rtl="1">
              <a:lnSpc>
                <a:spcPct val="100000"/>
              </a:lnSpc>
              <a:buNone/>
            </a:pPr>
            <a:endParaRPr lang="ar-SA" sz="1400" b="1" dirty="0"/>
          </a:p>
          <a:p>
            <a:pPr algn="r" rtl="1">
              <a:lnSpc>
                <a:spcPct val="100000"/>
              </a:lnSpc>
            </a:pPr>
            <a:r>
              <a:rPr lang="ar-SA" sz="1400" dirty="0"/>
              <a:t>جرعات يتلقاها ما لا يقل عن 20 في المائة من سكان البلدان </a:t>
            </a:r>
          </a:p>
          <a:p>
            <a:pPr algn="r" rtl="1">
              <a:lnSpc>
                <a:spcPct val="100000"/>
              </a:lnSpc>
            </a:pPr>
            <a:r>
              <a:rPr lang="ar-SA" sz="1400" dirty="0"/>
              <a:t>مجموعة لقاحات متنوعة ومدارة بشكل فعال</a:t>
            </a:r>
          </a:p>
          <a:p>
            <a:pPr algn="r" rtl="1">
              <a:lnSpc>
                <a:spcPct val="100000"/>
              </a:lnSpc>
            </a:pPr>
            <a:r>
              <a:rPr lang="ar-SA" sz="1400" dirty="0"/>
              <a:t>لقاحات تعطى بمجرد توافرها</a:t>
            </a:r>
          </a:p>
          <a:p>
            <a:pPr algn="r" rtl="1">
              <a:lnSpc>
                <a:spcPct val="100000"/>
              </a:lnSpc>
            </a:pPr>
            <a:r>
              <a:rPr lang="ar-SA" sz="1400" dirty="0"/>
              <a:t>تخطي المرحلة الحادة من الجائحة</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0" y="9049"/>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360615" y="2828"/>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657001" y="-47719"/>
            <a:ext cx="2663845" cy="400110"/>
          </a:xfrm>
          <a:prstGeom prst="rect">
            <a:avLst/>
          </a:prstGeom>
          <a:noFill/>
        </p:spPr>
        <p:txBody>
          <a:bodyPr wrap="square" rtlCol="0">
            <a:spAutoFit/>
          </a:bodyPr>
          <a:lstStyle/>
          <a:p>
            <a:pPr algn="r" rtl="1">
              <a:spcBef>
                <a:spcPts val="700"/>
              </a:spcBef>
              <a:buClr>
                <a:srgbClr val="DD8047"/>
              </a:buClr>
              <a:buSzPct val="60000"/>
            </a:pPr>
            <a:r>
              <a:rPr lang="ar-SA" sz="2000" b="1" dirty="0">
                <a:solidFill>
                  <a:schemeClr val="bg1"/>
                </a:solidFill>
                <a:latin typeface="Arial Black" panose="020B0A04020102020204" pitchFamily="34" charset="0"/>
              </a:rPr>
              <a:t>المحاكاة فق</a:t>
            </a:r>
            <a:endParaRPr lang="en-US" sz="2000" b="1" dirty="0">
              <a:solidFill>
                <a:schemeClr val="bg1"/>
              </a:solidFill>
              <a:latin typeface="Arial Black" panose="020B0A04020102020204" pitchFamily="34" charset="0"/>
            </a:endParaRPr>
          </a:p>
        </p:txBody>
      </p:sp>
      <p:sp>
        <p:nvSpPr>
          <p:cNvPr id="5" name="Rectangle 4">
            <a:extLst>
              <a:ext uri="{FF2B5EF4-FFF2-40B4-BE49-F238E27FC236}">
                <a16:creationId xmlns:a16="http://schemas.microsoft.com/office/drawing/2014/main" id="{EBF9F3F3-04EF-487A-AE50-62A49F17C48C}"/>
              </a:ext>
            </a:extLst>
          </p:cNvPr>
          <p:cNvSpPr/>
          <p:nvPr/>
        </p:nvSpPr>
        <p:spPr>
          <a:xfrm>
            <a:off x="704850" y="5475285"/>
            <a:ext cx="10147559" cy="369332"/>
          </a:xfrm>
          <a:prstGeom prst="rect">
            <a:avLst/>
          </a:prstGeom>
        </p:spPr>
        <p:txBody>
          <a:bodyPr wrap="square">
            <a:spAutoFit/>
          </a:bodyPr>
          <a:lstStyle/>
          <a:p>
            <a:r>
              <a:rPr lang="en-GB" dirty="0">
                <a:hlinkClick r:id="rId4"/>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95250" y="1336519"/>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2" y="0"/>
            <a:ext cx="11804097" cy="553998"/>
          </a:xfrm>
        </p:spPr>
        <p:txBody>
          <a:bodyPr/>
          <a:lstStyle/>
          <a:p>
            <a:pPr rtl="1"/>
            <a:r>
              <a:rPr lang="ar-SA" sz="3600" dirty="0"/>
              <a:t>المستجدات التنظيمية بشأن كوفيد-19</a:t>
            </a:r>
            <a:endParaRPr lang="en-GB" sz="3600" dirty="0"/>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5642028" y="1439725"/>
            <a:ext cx="5951258" cy="2769989"/>
          </a:xfrm>
        </p:spPr>
        <p:txBody>
          <a:bodyPr/>
          <a:lstStyle/>
          <a:p>
            <a:pPr algn="r" rtl="1"/>
            <a:r>
              <a:rPr lang="ar-SA" sz="2000" b="1" dirty="0"/>
              <a:t>الجمهور المستهدف:</a:t>
            </a:r>
            <a:endParaRPr lang="en-US" sz="2000" b="1" dirty="0"/>
          </a:p>
          <a:p>
            <a:pPr marL="342900" indent="-342900" algn="r" rtl="1">
              <a:buFont typeface="Arial" panose="020B0604020202020204" pitchFamily="34" charset="0"/>
              <a:buChar char="•"/>
            </a:pPr>
            <a:r>
              <a:rPr lang="ar-SA" sz="2000" dirty="0"/>
              <a:t> السلطات الوطنية التنظيمية،</a:t>
            </a:r>
            <a:endParaRPr lang="en-US" sz="2000" dirty="0"/>
          </a:p>
          <a:p>
            <a:pPr marL="342900" indent="-342900" algn="r" rtl="1">
              <a:buFont typeface="Arial" panose="020B0604020202020204" pitchFamily="34" charset="0"/>
              <a:buChar char="•"/>
            </a:pPr>
            <a:r>
              <a:rPr lang="ar-SA" sz="2000" dirty="0"/>
              <a:t>المستشارون </a:t>
            </a:r>
            <a:r>
              <a:rPr lang="ar-SA" sz="2000" dirty="0" err="1"/>
              <a:t>الصيدلانيون</a:t>
            </a:r>
            <a:r>
              <a:rPr lang="ar-SA" sz="2000" dirty="0"/>
              <a:t> الإقليميون،</a:t>
            </a:r>
            <a:endParaRPr lang="en-US" sz="2000" dirty="0"/>
          </a:p>
          <a:p>
            <a:pPr marL="342900" indent="-342900" algn="r" rtl="1">
              <a:buFont typeface="Arial" panose="020B0604020202020204" pitchFamily="34" charset="0"/>
              <a:buChar char="•"/>
            </a:pPr>
            <a:r>
              <a:rPr lang="ar-SA" sz="2000" dirty="0"/>
              <a:t>الشبكات التنظيمية وأصحاب المصلحة المرتبطون بها</a:t>
            </a:r>
            <a:endParaRPr lang="en-US" sz="2000" dirty="0"/>
          </a:p>
          <a:p>
            <a:pPr marL="342900" indent="-342900" algn="l" rtl="1">
              <a:buFont typeface="Arial" panose="020B0604020202020204" pitchFamily="34" charset="0"/>
              <a:buChar char="•"/>
            </a:pPr>
            <a:endParaRPr lang="en-US" sz="2000" dirty="0"/>
          </a:p>
          <a:p>
            <a:pPr marL="342900" indent="-342900" algn="l" rtl="1">
              <a:buFont typeface="Arial" panose="020B0604020202020204" pitchFamily="34" charset="0"/>
              <a:buChar char="•"/>
            </a:pPr>
            <a:endParaRPr lang="en-US" sz="2000" dirty="0"/>
          </a:p>
          <a:p>
            <a:pPr algn="r" rtl="1"/>
            <a:r>
              <a:rPr lang="ar-SA" sz="2000" b="1" dirty="0"/>
              <a:t>الأهداف:</a:t>
            </a:r>
            <a:endParaRPr lang="en-US" sz="2000" b="1" dirty="0"/>
          </a:p>
          <a:p>
            <a:pPr algn="r" rtl="1"/>
            <a:r>
              <a:rPr lang="ar-SA" sz="2000" dirty="0"/>
              <a:t>تقديم معلومات في الوقت المناسب بشأن تطوير التشخيصات والعلاجات واللقاحات المتعلقة بكوفيد-19 والموافقة التنظيمية عليها.</a:t>
            </a:r>
            <a:endParaRPr lang="en-GB" sz="2000" dirty="0"/>
          </a:p>
        </p:txBody>
      </p:sp>
      <p:sp>
        <p:nvSpPr>
          <p:cNvPr id="4" name="Rectangle 3">
            <a:extLst>
              <a:ext uri="{FF2B5EF4-FFF2-40B4-BE49-F238E27FC236}">
                <a16:creationId xmlns:a16="http://schemas.microsoft.com/office/drawing/2014/main" id="{52E572A3-6A22-4484-A959-1DE77ADCFBD7}"/>
              </a:ext>
            </a:extLst>
          </p:cNvPr>
          <p:cNvSpPr/>
          <p:nvPr/>
        </p:nvSpPr>
        <p:spPr>
          <a:xfrm>
            <a:off x="946523" y="872502"/>
            <a:ext cx="4179349" cy="1323439"/>
          </a:xfrm>
          <a:prstGeom prst="rect">
            <a:avLst/>
          </a:prstGeom>
        </p:spPr>
        <p:txBody>
          <a:bodyPr wrap="none">
            <a:spAutoFit/>
          </a:bodyPr>
          <a:lstStyle/>
          <a:p>
            <a:pPr algn="ctr" rtl="1"/>
            <a:r>
              <a:rPr lang="ar-SA" sz="2000" b="1" dirty="0"/>
              <a:t>يشهد الوضع تطوراً سريعاً</a:t>
            </a:r>
            <a:endParaRPr lang="en-US" sz="2000" b="1" dirty="0"/>
          </a:p>
          <a:p>
            <a:pPr algn="ctr" rtl="1"/>
            <a:r>
              <a:rPr lang="en-US" sz="2000" b="1" dirty="0"/>
              <a:t> </a:t>
            </a:r>
            <a:r>
              <a:rPr lang="ar-SA" sz="2000" b="1" dirty="0"/>
              <a:t>اطلع على آخر التحديثات التنظيمية التي تصدرها</a:t>
            </a:r>
          </a:p>
          <a:p>
            <a:pPr algn="ctr" rtl="1"/>
            <a:r>
              <a:rPr lang="ar-SA" sz="2000" b="1" dirty="0"/>
              <a:t>منظمة الصحة العالمية </a:t>
            </a:r>
            <a:endParaRPr lang="en-US" sz="2000" b="1" dirty="0"/>
          </a:p>
          <a:p>
            <a:pPr algn="ctr"/>
            <a:r>
              <a:rPr lang="en-US" sz="2000" b="1" dirty="0"/>
              <a:t> </a:t>
            </a:r>
            <a:endParaRPr lang="en-GB" sz="2000" b="1" dirty="0"/>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58390" y="1888165"/>
            <a:ext cx="3079356" cy="352161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44314" y="57563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1676400" y="0"/>
            <a:ext cx="10515600" cy="581340"/>
          </a:xfrm>
        </p:spPr>
        <p:txBody>
          <a:bodyPr>
            <a:normAutofit fontScale="90000"/>
          </a:bodyPr>
          <a:lstStyle/>
          <a:p>
            <a:pPr algn="r" rtl="1"/>
            <a:r>
              <a:rPr lang="ar-SA" dirty="0"/>
              <a:t>ما هو التمرين المكتبي؟</a:t>
            </a:r>
            <a:endParaRPr lang="en-US" dirty="0"/>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10515600" cy="5159617"/>
          </a:xfrm>
        </p:spPr>
        <p:txBody>
          <a:bodyPr>
            <a:normAutofit/>
          </a:bodyPr>
          <a:lstStyle/>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SA" sz="2800" b="1" i="0" u="none" strike="noStrike" kern="1200" cap="none" spc="0" normalizeH="0" baseline="0" noProof="0" dirty="0">
                <a:ln>
                  <a:noFill/>
                </a:ln>
                <a:solidFill>
                  <a:srgbClr val="005D85"/>
                </a:solidFill>
                <a:effectLst/>
                <a:uLnTx/>
                <a:uFillTx/>
                <a:latin typeface="Calibri" panose="020F0502020204030204" pitchFamily="34" charset="0"/>
                <a:ea typeface="+mn-ea"/>
                <a:cs typeface="Calibri" panose="020F0502020204030204" pitchFamily="34" charset="0"/>
              </a:rPr>
              <a:t>التمرين المكتبي </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هو نشاط مُيسَّر يُستخدم فيه سيناريو محاكاة تدريجي، إلى جانب سلسلة من المدخلات المحددة المكتوبة لدفع المشاركين إلى النظر في تأثير حالة من حالات الطوارئ الصحية المحتملة على الخطط والإجراءات والقدرات القائمة.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r>
              <a:rPr kumimoji="0" lang="ar-SA" sz="2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يحاكي التمرين المكتبي</a:t>
            </a:r>
            <a:r>
              <a:rPr kumimoji="0" lang="en-US" sz="2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ar-SA" sz="2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حالة من حالات الطوارئ في بيئة رسمية خالية من التوتر</a:t>
            </a:r>
            <a:r>
              <a:rPr kumimoji="0" lang="ar-SA"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br>
              <a:rPr lang="en-US" dirty="0">
                <a:latin typeface="Calibri" panose="020F0502020204030204" pitchFamily="34" charset="0"/>
                <a:cs typeface="Calibri" panose="020F0502020204030204" pitchFamily="34" charset="0"/>
              </a:rPr>
            </a:br>
            <a:br>
              <a:rPr lang="en-US" dirty="0"/>
            </a:br>
            <a:r>
              <a:rPr kumimoji="0" lang="ar-SA"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منظمة الصحة العالمية، دليل تمارين المحاكاة، 2017 </a:t>
            </a:r>
          </a:p>
          <a:p>
            <a:pPr marL="0" marR="0" lvl="0" indent="0" algn="ct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r>
              <a:rPr lang="en-GB" sz="1200" i="1" u="sng" dirty="0">
                <a:solidFill>
                  <a:srgbClr val="0070C0"/>
                </a:solidFill>
                <a:latin typeface="Arial" charset="0"/>
                <a:ea typeface="Arial" charset="0"/>
              </a:rPr>
              <a:t>https://www.who.int/ihr/publications/WHO-WHE-CPI-2017.10/en/</a:t>
            </a: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a:xfrm>
            <a:off x="3331334" y="6675437"/>
            <a:ext cx="3769418" cy="365125"/>
          </a:xfrm>
        </p:spPr>
        <p:txBody>
          <a:bodyPr/>
          <a:lstStyle/>
          <a:p>
            <a:pPr algn="r" rtl="1"/>
            <a:r>
              <a:rPr lang="ar-SA" dirty="0"/>
              <a:t>23 كانون الأول/ديسمبر 202</a:t>
            </a:r>
            <a:endParaRPr lang="en-US" dirty="0"/>
          </a:p>
          <a:p>
            <a:endParaRPr lang="en-US" dirty="0"/>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80257" y="3656394"/>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483588" y="6123843"/>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a:solidFill>
                  <a:prstClr val="white"/>
                </a:solidFill>
                <a:latin typeface="Calibri"/>
                <a:hlinkClick r:id="rId4"/>
              </a:rPr>
              <a:t>Download</a:t>
            </a:r>
            <a:endParaRPr lang="en-US" sz="1050" kern="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788523" y="0"/>
            <a:ext cx="3963670" cy="574040"/>
          </a:xfrm>
          <a:prstGeom prst="rect">
            <a:avLst/>
          </a:prstGeom>
        </p:spPr>
        <p:txBody>
          <a:bodyPr vert="horz" wrap="square" lIns="0" tIns="12700" rIns="0" bIns="0" rtlCol="0">
            <a:spAutoFit/>
          </a:bodyPr>
          <a:lstStyle/>
          <a:p>
            <a:pPr marL="12700" rtl="1">
              <a:lnSpc>
                <a:spcPct val="100000"/>
              </a:lnSpc>
              <a:spcBef>
                <a:spcPts val="100"/>
              </a:spcBef>
            </a:pPr>
            <a:r>
              <a:rPr lang="ar-SA" sz="3600" spc="-5" dirty="0"/>
              <a:t>التصميم والغرض</a:t>
            </a:r>
            <a:endParaRPr sz="3600" dirty="0"/>
          </a:p>
        </p:txBody>
      </p:sp>
      <p:sp>
        <p:nvSpPr>
          <p:cNvPr id="3" name="object 3"/>
          <p:cNvSpPr txBox="1"/>
          <p:nvPr/>
        </p:nvSpPr>
        <p:spPr>
          <a:xfrm>
            <a:off x="5324827" y="1382468"/>
            <a:ext cx="6608769" cy="4680127"/>
          </a:xfrm>
          <a:prstGeom prst="rect">
            <a:avLst/>
          </a:prstGeom>
        </p:spPr>
        <p:txBody>
          <a:bodyPr vert="horz" wrap="square" lIns="0" tIns="70485" rIns="0" bIns="0" rtlCol="0">
            <a:spAutoFit/>
          </a:bodyPr>
          <a:lstStyle/>
          <a:p>
            <a:pPr marL="12700" marR="0" lvl="0" indent="0" algn="r" defTabSz="914400" rtl="1" eaLnBrk="1" fontAlgn="auto" latinLnBrk="0" hangingPunct="1">
              <a:lnSpc>
                <a:spcPct val="100000"/>
              </a:lnSpc>
              <a:spcBef>
                <a:spcPts val="555"/>
              </a:spcBef>
              <a:spcAft>
                <a:spcPts val="0"/>
              </a:spcAft>
              <a:buClrTx/>
              <a:buSzTx/>
              <a:buFontTx/>
              <a:buNone/>
              <a:tabLst/>
              <a:defRPr/>
            </a:pPr>
            <a:r>
              <a:rPr kumimoji="0" lang="ar-SA" sz="2200" b="1" i="0" u="none" strike="noStrike" kern="1200" cap="none" spc="-5" normalizeH="0" baseline="0" noProof="0" dirty="0">
                <a:ln>
                  <a:noFill/>
                </a:ln>
                <a:solidFill>
                  <a:srgbClr val="005D85"/>
                </a:solidFill>
                <a:effectLst/>
                <a:uLnTx/>
                <a:uFillTx/>
                <a:latin typeface="Roboto"/>
                <a:ea typeface="+mn-ea"/>
                <a:cs typeface="Roboto"/>
              </a:rPr>
              <a:t>تصميم التمرين</a:t>
            </a:r>
            <a:endParaRPr kumimoji="0" lang="ar-SA" sz="2200" b="0" i="0" u="none" strike="noStrike" kern="1200" cap="none" spc="0" normalizeH="0" baseline="0" noProof="0" dirty="0">
              <a:ln>
                <a:noFill/>
              </a:ln>
              <a:solidFill>
                <a:prstClr val="black"/>
              </a:solidFill>
              <a:effectLst/>
              <a:uLnTx/>
              <a:uFillTx/>
              <a:latin typeface="Roboto"/>
              <a:ea typeface="+mn-ea"/>
              <a:cs typeface="Roboto"/>
            </a:endParaRPr>
          </a:p>
          <a:p>
            <a:pPr marL="12700" marR="5715" algn="r" rtl="1">
              <a:spcBef>
                <a:spcPts val="1005"/>
              </a:spcBef>
              <a:defRPr/>
            </a:pPr>
            <a:r>
              <a:rPr kumimoji="0" lang="ar-SA" sz="2200" b="0" i="0" u="none" strike="noStrike" kern="1200" cap="none" spc="-5" normalizeH="0" baseline="0" noProof="0" dirty="0">
                <a:ln>
                  <a:noFill/>
                </a:ln>
                <a:effectLst/>
                <a:uLnTx/>
                <a:uFillTx/>
                <a:latin typeface="Roboto"/>
                <a:ea typeface="+mn-ea"/>
                <a:cs typeface="Roboto"/>
              </a:rPr>
              <a:t>يستند هذا التمرين إلى </a:t>
            </a:r>
            <a:r>
              <a:rPr lang="ar-SA" sz="2200" spc="-5" dirty="0">
                <a:solidFill>
                  <a:prstClr val="black"/>
                </a:solidFill>
                <a:latin typeface="Roboto"/>
                <a:cs typeface="Roboto"/>
              </a:rPr>
              <a:t>المنشور التالي الصادر عن منظمة الصحة العالمية:</a:t>
            </a:r>
            <a:endParaRPr kumimoji="0" lang="en-US" sz="2200" b="0" i="0" u="none" strike="noStrike" kern="1200" cap="none" spc="-5" normalizeH="0" baseline="0" noProof="0" dirty="0">
              <a:ln>
                <a:noFill/>
              </a:ln>
              <a:solidFill>
                <a:prstClr val="black"/>
              </a:solidFill>
              <a:effectLst/>
              <a:uLnTx/>
              <a:uFillTx/>
              <a:latin typeface="Roboto"/>
              <a:ea typeface="+mn-ea"/>
              <a:cs typeface="Roboto"/>
            </a:endParaRPr>
          </a:p>
          <a:p>
            <a:pPr marL="355600" marR="5715" lvl="0" indent="-342900" algn="r" defTabSz="914400" rtl="1" eaLnBrk="1" fontAlgn="auto" latinLnBrk="0" hangingPunct="1">
              <a:spcBef>
                <a:spcPts val="1005"/>
              </a:spcBef>
              <a:spcAft>
                <a:spcPts val="0"/>
              </a:spcAft>
              <a:buClrTx/>
              <a:buSzTx/>
              <a:buFont typeface="Arial" panose="020B0604020202020204" pitchFamily="34" charset="0"/>
              <a:buChar char="•"/>
              <a:tabLst/>
              <a:defRPr/>
            </a:pPr>
            <a:r>
              <a:rPr lang="en-US" sz="2200" spc="-5" dirty="0">
                <a:solidFill>
                  <a:prstClr val="black"/>
                </a:solidFill>
                <a:latin typeface="Roboto"/>
                <a:cs typeface="Roboto"/>
                <a:hlinkClick r:id="rId3"/>
              </a:rPr>
              <a:t>Guidance on developing a national deployment and vaccination plan for COVID-19 vaccines</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241300" marR="0" lvl="0" indent="-228600" algn="r" defTabSz="914400" rtl="1"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r" defTabSz="914400" rtl="1" eaLnBrk="1" fontAlgn="auto" latinLnBrk="0" hangingPunct="1">
              <a:spcBef>
                <a:spcPts val="0"/>
              </a:spcBef>
              <a:spcAft>
                <a:spcPts val="0"/>
              </a:spcAft>
              <a:buClrTx/>
              <a:buSzTx/>
              <a:buFontTx/>
              <a:buNone/>
              <a:tabLst/>
              <a:defRPr/>
            </a:pPr>
            <a:endParaRPr kumimoji="0" lang="en-US" sz="2200" b="1" i="0" u="none" strike="noStrike" kern="1200" cap="none" spc="-5" normalizeH="0" baseline="0" noProof="0" dirty="0">
              <a:ln>
                <a:noFill/>
              </a:ln>
              <a:solidFill>
                <a:srgbClr val="005D85"/>
              </a:solidFill>
              <a:effectLst/>
              <a:uLnTx/>
              <a:uFillTx/>
              <a:latin typeface="Roboto"/>
              <a:ea typeface="+mn-ea"/>
              <a:cs typeface="Roboto"/>
            </a:endParaRPr>
          </a:p>
          <a:p>
            <a:pPr marL="12700" marR="0" lvl="0" indent="0" algn="r" defTabSz="914400" rtl="1" eaLnBrk="1" fontAlgn="auto" latinLnBrk="0" hangingPunct="1">
              <a:spcBef>
                <a:spcPts val="0"/>
              </a:spcBef>
              <a:spcAft>
                <a:spcPts val="0"/>
              </a:spcAft>
              <a:buClrTx/>
              <a:buSzTx/>
              <a:buFontTx/>
              <a:buNone/>
              <a:tabLst/>
              <a:defRPr/>
            </a:pPr>
            <a:r>
              <a:rPr kumimoji="0" lang="ar-SA" sz="2200" b="1" i="0" u="none" strike="noStrike" kern="1200" cap="none" spc="-5" normalizeH="0" baseline="0" noProof="0" dirty="0">
                <a:ln>
                  <a:noFill/>
                </a:ln>
                <a:solidFill>
                  <a:srgbClr val="005D85"/>
                </a:solidFill>
                <a:effectLst/>
                <a:uLnTx/>
                <a:uFillTx/>
                <a:latin typeface="Roboto"/>
                <a:ea typeface="+mn-ea"/>
                <a:cs typeface="Roboto"/>
              </a:rPr>
              <a:t>الغرض</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12700" lvl="0" algn="just" rtl="1">
              <a:spcBef>
                <a:spcPts val="455"/>
              </a:spcBef>
              <a:defRPr/>
            </a:pPr>
            <a:r>
              <a:rPr kumimoji="0" lang="ar-SA" sz="2200" b="1" i="0" u="none" strike="noStrike" kern="1200" cap="none" spc="-5" normalizeH="0" baseline="0" noProof="0" dirty="0">
                <a:ln>
                  <a:noFill/>
                </a:ln>
                <a:solidFill>
                  <a:prstClr val="black"/>
                </a:solidFill>
                <a:effectLst/>
                <a:uLnTx/>
                <a:uFillTx/>
                <a:latin typeface="Roboto"/>
                <a:ea typeface="+mn-ea"/>
                <a:cs typeface="Roboto"/>
              </a:rPr>
              <a:t>يهدف هذا التمرين</a:t>
            </a:r>
            <a:r>
              <a:rPr kumimoji="0" lang="ar-SA" sz="2200" b="0" i="0" u="none" strike="noStrike" kern="1200" cap="none" spc="-5" normalizeH="0" baseline="0" noProof="0" dirty="0">
                <a:ln>
                  <a:noFill/>
                </a:ln>
                <a:solidFill>
                  <a:prstClr val="black"/>
                </a:solidFill>
                <a:effectLst/>
                <a:uLnTx/>
                <a:uFillTx/>
                <a:latin typeface="Roboto"/>
                <a:ea typeface="+mn-ea"/>
                <a:cs typeface="Roboto"/>
              </a:rPr>
              <a:t>، من خلال تيسير المناقشات الجماعية، </a:t>
            </a:r>
            <a:r>
              <a:rPr kumimoji="0" lang="ar-SA" sz="2200" b="1" i="0" u="none" strike="noStrike" kern="1200" cap="none" spc="-5" normalizeH="0" baseline="0" noProof="0" dirty="0">
                <a:ln>
                  <a:noFill/>
                </a:ln>
                <a:solidFill>
                  <a:prstClr val="black"/>
                </a:solidFill>
                <a:effectLst/>
                <a:uLnTx/>
                <a:uFillTx/>
                <a:latin typeface="Roboto"/>
                <a:ea typeface="+mn-ea"/>
                <a:cs typeface="Roboto"/>
              </a:rPr>
              <a:t>إلى مساعدة البلدان في تخطيط وإعداد وتحديث خططها الوطنية لتوزيع اللقاحات والتطعيم</a:t>
            </a:r>
            <a:r>
              <a:rPr kumimoji="0" lang="ar-SA" sz="2200" b="0" i="0" u="none" strike="noStrike" kern="1200" cap="none" spc="-5" normalizeH="0" baseline="0" noProof="0" dirty="0">
                <a:ln>
                  <a:noFill/>
                </a:ln>
                <a:solidFill>
                  <a:prstClr val="black"/>
                </a:solidFill>
                <a:effectLst/>
                <a:uLnTx/>
                <a:uFillTx/>
                <a:latin typeface="Roboto"/>
                <a:ea typeface="+mn-ea"/>
                <a:cs typeface="Roboto"/>
              </a:rPr>
              <a:t> </a:t>
            </a:r>
            <a:r>
              <a:rPr lang="ar-SA" sz="2400" dirty="0">
                <a:effectLst/>
                <a:ea typeface="Calibri" panose="020F0502020204030204" pitchFamily="34" charset="0"/>
                <a:cs typeface="Simplified Arabic" panose="02020603050405020304" pitchFamily="18" charset="-78"/>
              </a:rPr>
              <a:t>من أجل الحصول في الوقت المناسب وبشكل منصف على لقاحات كوفيد-19 التي تتناول على وجه التحديد المسائل التنظيمية والمسائل المتعلقة بالسلامة</a:t>
            </a:r>
            <a:r>
              <a:rPr lang="en-US" sz="2200" dirty="0">
                <a:solidFill>
                  <a:prstClr val="black"/>
                </a:solidFill>
                <a:latin typeface="Roboto"/>
                <a:cs typeface="Roboto"/>
              </a:rPr>
              <a:t>.</a:t>
            </a:r>
            <a:endParaRPr kumimoji="0" sz="2200" i="0" u="none" strike="noStrike" kern="1200" cap="none" spc="0" normalizeH="0" baseline="0" noProof="0" dirty="0">
              <a:ln>
                <a:noFill/>
              </a:ln>
              <a:solidFill>
                <a:prstClr val="black"/>
              </a:solidFill>
              <a:effectLst/>
              <a:uLnTx/>
              <a:uFillTx/>
              <a:latin typeface="Roboto"/>
              <a:ea typeface="+mn-ea"/>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page</a:t>
            </a:r>
            <a:r>
              <a:rPr kumimoji="0" sz="1200" b="1" i="0" u="none" strike="noStrike" kern="1200" cap="none" spc="-55" normalizeH="0" baseline="0" noProof="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15" normalizeH="0" baseline="0" noProof="0">
                <a:ln>
                  <a:noFill/>
                </a:ln>
                <a:solidFill>
                  <a:prstClr val="white"/>
                </a:solidFill>
                <a:effectLst/>
                <a:uLnTx/>
                <a:uFillTx/>
                <a:latin typeface="Arial"/>
                <a:ea typeface="+mn-ea"/>
                <a:cs typeface="Arial"/>
              </a:rPr>
              <a:t>SIMULATION</a:t>
            </a:r>
            <a:r>
              <a:rPr kumimoji="0" sz="1200" b="1" i="0" u="none" strike="noStrike" kern="1200" cap="none" spc="-35" normalizeH="0" baseline="0" noProof="0">
                <a:ln>
                  <a:noFill/>
                </a:ln>
                <a:solidFill>
                  <a:prstClr val="white"/>
                </a:solidFill>
                <a:effectLst/>
                <a:uLnTx/>
                <a:uFillTx/>
                <a:latin typeface="Arial"/>
                <a:ea typeface="+mn-ea"/>
                <a:cs typeface="Arial"/>
              </a:rPr>
              <a:t> </a:t>
            </a:r>
            <a:r>
              <a:rPr kumimoji="0" sz="1200" b="1" i="0" u="none" strike="noStrike" kern="1200" cap="none" spc="-5" normalizeH="0" baseline="0" noProof="0">
                <a:ln>
                  <a:noFill/>
                </a:ln>
                <a:solidFill>
                  <a:prstClr val="white"/>
                </a:solidFill>
                <a:effectLst/>
                <a:uLnTx/>
                <a:uFillTx/>
                <a:latin typeface="Arial"/>
                <a:ea typeface="+mn-ea"/>
                <a:cs typeface="Arial"/>
              </a:rPr>
              <a:t>EXERCISE</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C</a:t>
            </a:r>
            <a:r>
              <a:rPr kumimoji="0" sz="1200" b="1" i="0" u="none" strike="noStrike" kern="1200" cap="none" spc="0" normalizeH="0" baseline="0" noProof="0" dirty="0">
                <a:ln>
                  <a:noFill/>
                </a:ln>
                <a:solidFill>
                  <a:srgbClr val="FFFFFF"/>
                </a:solidFill>
                <a:effectLst/>
                <a:uLnTx/>
                <a:uFillTx/>
                <a:latin typeface="Arial"/>
                <a:ea typeface="+mn-ea"/>
                <a:cs typeface="Arial"/>
              </a:rPr>
              <a:t>O</a:t>
            </a:r>
            <a:r>
              <a:rPr kumimoji="0" sz="1200" b="1" i="0" u="none" strike="noStrike" kern="1200" cap="none" spc="-5" normalizeH="0" baseline="0" noProof="0" dirty="0">
                <a:ln>
                  <a:noFill/>
                </a:ln>
                <a:solidFill>
                  <a:srgbClr val="FFFFFF"/>
                </a:solidFill>
                <a:effectLst/>
                <a:uLnTx/>
                <a:uFillTx/>
                <a:latin typeface="Arial"/>
                <a:ea typeface="+mn-ea"/>
                <a:cs typeface="Arial"/>
              </a:rPr>
              <a:t>V</a:t>
            </a:r>
            <a:r>
              <a:rPr kumimoji="0" sz="1200" b="1" i="0" u="none" strike="noStrike" kern="1200" cap="none" spc="0" normalizeH="0" baseline="0" noProof="0" dirty="0">
                <a:ln>
                  <a:noFill/>
                </a:ln>
                <a:solidFill>
                  <a:srgbClr val="FFFFFF"/>
                </a:solidFill>
                <a:effectLst/>
                <a:uLnTx/>
                <a:uFillTx/>
                <a:latin typeface="Arial"/>
                <a:ea typeface="+mn-ea"/>
                <a:cs typeface="Arial"/>
              </a:rPr>
              <a:t>I</a:t>
            </a:r>
            <a:r>
              <a:rPr kumimoji="0" sz="1200" b="1" i="0" u="none" strike="noStrike" kern="1200" cap="none" spc="-5" normalizeH="0" baseline="0" noProof="0" dirty="0">
                <a:ln>
                  <a:noFill/>
                </a:ln>
                <a:solidFill>
                  <a:srgbClr val="FFFFFF"/>
                </a:solidFill>
                <a:effectLst/>
                <a:uLnTx/>
                <a:uFillTx/>
                <a:latin typeface="Arial"/>
                <a:ea typeface="+mn-ea"/>
                <a:cs typeface="Arial"/>
              </a:rPr>
              <a:t>D</a:t>
            </a:r>
            <a:r>
              <a:rPr kumimoji="0" sz="1200" b="1" i="0" u="none" strike="noStrike" kern="1200" cap="none" spc="0" normalizeH="0" baseline="0" noProof="0" dirty="0">
                <a:ln>
                  <a:noFill/>
                </a:ln>
                <a:solidFill>
                  <a:srgbClr val="FFFFFF"/>
                </a:solidFill>
                <a:effectLst/>
                <a:uLnTx/>
                <a:uFillTx/>
                <a:latin typeface="Arial"/>
                <a:ea typeface="+mn-ea"/>
                <a:cs typeface="Arial"/>
              </a:rPr>
              <a:t>-</a:t>
            </a:r>
            <a:r>
              <a:rPr kumimoji="0" sz="1200" b="1" i="0" u="none" strike="noStrike" kern="1200" cap="none" spc="-5" normalizeH="0" baseline="0" noProof="0" dirty="0">
                <a:ln>
                  <a:noFill/>
                </a:ln>
                <a:solidFill>
                  <a:srgbClr val="FFFFFF"/>
                </a:solidFill>
                <a:effectLst/>
                <a:uLnTx/>
                <a:uFillTx/>
                <a:latin typeface="Arial"/>
                <a:ea typeface="+mn-ea"/>
                <a:cs typeface="Arial"/>
              </a:rPr>
              <a:t>19</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2263" y="1470998"/>
            <a:ext cx="4505325" cy="434923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79" y="-8247"/>
            <a:ext cx="11934445" cy="581340"/>
          </a:xfrm>
        </p:spPr>
        <p:txBody>
          <a:bodyPr>
            <a:normAutofit fontScale="90000"/>
          </a:bodyPr>
          <a:lstStyle/>
          <a:p>
            <a:pPr algn="r" rtl="1"/>
            <a:r>
              <a:rPr lang="ar-SA" dirty="0"/>
              <a:t>نطاق التمرين المكتبي</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gn="r" rtl="1">
              <a:lnSpc>
                <a:spcPct val="100000"/>
              </a:lnSpc>
              <a:spcBef>
                <a:spcPts val="0"/>
              </a:spcBef>
              <a:buNone/>
            </a:pPr>
            <a:r>
              <a:rPr lang="ar-SA" sz="2400" b="1" dirty="0">
                <a:solidFill>
                  <a:schemeClr val="accent5"/>
                </a:solidFill>
                <a:latin typeface="Calibri" panose="020F0502020204030204" pitchFamily="34" charset="0"/>
                <a:cs typeface="Calibri" panose="020F0502020204030204" pitchFamily="34" charset="0"/>
              </a:rPr>
              <a:t>ناقش </a:t>
            </a:r>
            <a:r>
              <a:rPr lang="ar-SA" sz="2400" b="1" dirty="0">
                <a:solidFill>
                  <a:schemeClr val="accent5"/>
                </a:solidFill>
                <a:effectLst/>
                <a:latin typeface="Calibri" panose="020F0502020204030204" pitchFamily="34" charset="0"/>
                <a:ea typeface="Calibri" panose="020F0502020204030204" pitchFamily="34" charset="0"/>
                <a:cs typeface="Calibri" panose="020F0502020204030204" pitchFamily="34" charset="0"/>
              </a:rPr>
              <a:t>افتراضات التخطيط لاستعراض الجوانب التنظيمية وجوانب الرقابة والسلامة المتعلقة باللقاحات </a:t>
            </a:r>
            <a:r>
              <a:rPr lang="ar-SA" sz="2400" dirty="0">
                <a:effectLst/>
                <a:latin typeface="Calibri" panose="020F0502020204030204" pitchFamily="34" charset="0"/>
                <a:ea typeface="Calibri" panose="020F0502020204030204" pitchFamily="34" charset="0"/>
                <a:cs typeface="Calibri" panose="020F0502020204030204" pitchFamily="34" charset="0"/>
              </a:rPr>
              <a:t>حينما تصبح متاحة لدعم الحصول في الوقت المناسب وبشكل فعال ومنصف على لقاحات كوفيد-19.</a:t>
            </a:r>
            <a:endParaRPr lang="fr-CH" sz="2400" dirty="0">
              <a:effectLst/>
              <a:latin typeface="Calibri" panose="020F0502020204030204" pitchFamily="34" charset="0"/>
              <a:ea typeface="Calibri" panose="020F0502020204030204" pitchFamily="34" charset="0"/>
              <a:cs typeface="Calibri" panose="020F0502020204030204" pitchFamily="34" charset="0"/>
            </a:endParaRPr>
          </a:p>
          <a:p>
            <a:pPr marL="0" indent="0" algn="r" rtl="1">
              <a:lnSpc>
                <a:spcPct val="100000"/>
              </a:lnSpc>
              <a:spcBef>
                <a:spcPts val="0"/>
              </a:spcBef>
              <a:buNone/>
            </a:pPr>
            <a:endParaRPr lang="en-US" sz="2400" b="1" dirty="0">
              <a:solidFill>
                <a:schemeClr val="accent5"/>
              </a:solidFill>
              <a:latin typeface="Calibri" panose="020F0502020204030204" pitchFamily="34" charset="0"/>
              <a:cs typeface="Calibri" panose="020F0502020204030204" pitchFamily="34" charset="0"/>
            </a:endParaRPr>
          </a:p>
          <a:p>
            <a:pPr marL="0" lvl="0" indent="0" algn="r" rtl="1">
              <a:lnSpc>
                <a:spcPct val="100000"/>
              </a:lnSpc>
              <a:spcBef>
                <a:spcPts val="700"/>
              </a:spcBef>
              <a:buClr>
                <a:schemeClr val="tx1"/>
              </a:buClr>
              <a:buSzPct val="100000"/>
              <a:buNone/>
            </a:pPr>
            <a:r>
              <a:rPr lang="ar-SA" sz="2400" dirty="0">
                <a:effectLst/>
                <a:latin typeface="Calibri" panose="020F0502020204030204" pitchFamily="34" charset="0"/>
                <a:ea typeface="Calibri" panose="020F0502020204030204" pitchFamily="34" charset="0"/>
                <a:cs typeface="Calibri" panose="020F0502020204030204" pitchFamily="34" charset="0"/>
              </a:rPr>
              <a:t>سيتضمن التمرين المكتبي ما يلي:</a:t>
            </a:r>
          </a:p>
          <a:p>
            <a:pPr marL="0" lvl="0" indent="0" algn="r" rtl="1">
              <a:lnSpc>
                <a:spcPct val="100000"/>
              </a:lnSpc>
              <a:spcBef>
                <a:spcPts val="700"/>
              </a:spcBef>
              <a:buClr>
                <a:schemeClr val="tx1"/>
              </a:buClr>
              <a:buSzPct val="100000"/>
              <a:buNone/>
            </a:pPr>
            <a:endParaRPr lang="en-US" sz="2400" dirty="0">
              <a:latin typeface="Calibri" panose="020F0502020204030204" pitchFamily="34" charset="0"/>
              <a:ea typeface="DengXian" panose="02010600030101010101" pitchFamily="2" charset="-122"/>
              <a:cs typeface="Calibri" panose="020F0502020204030204" pitchFamily="34" charset="0"/>
            </a:endParaRPr>
          </a:p>
          <a:p>
            <a:pPr marL="342900" lvl="0" indent="-342900" algn="just" rtl="1">
              <a:lnSpc>
                <a:spcPct val="115000"/>
              </a:lnSpc>
              <a:spcAft>
                <a:spcPts val="1000"/>
              </a:spcAft>
              <a:buFont typeface="Symbol" panose="05050102010706020507" pitchFamily="18" charset="2"/>
              <a:buChar char=""/>
            </a:pPr>
            <a:r>
              <a:rPr lang="ar-SA" sz="2400" b="1" dirty="0">
                <a:solidFill>
                  <a:schemeClr val="accent5"/>
                </a:solidFill>
                <a:effectLst/>
                <a:latin typeface="Calibri" panose="020F0502020204030204" pitchFamily="34" charset="0"/>
                <a:ea typeface="Calibri" panose="020F0502020204030204" pitchFamily="34" charset="0"/>
                <a:cs typeface="Calibri" panose="020F0502020204030204" pitchFamily="34" charset="0"/>
              </a:rPr>
              <a:t>استعراض</a:t>
            </a:r>
            <a:r>
              <a:rPr lang="ar-SA" sz="2400" dirty="0">
                <a:effectLst/>
                <a:latin typeface="Calibri" panose="020F0502020204030204" pitchFamily="34" charset="0"/>
                <a:ea typeface="Calibri" panose="020F0502020204030204" pitchFamily="34" charset="0"/>
                <a:cs typeface="Calibri" panose="020F0502020204030204" pitchFamily="34" charset="0"/>
              </a:rPr>
              <a:t> الخطط المتعلقة بالأطر التنظيمية المعجلة</a:t>
            </a:r>
            <a:endParaRPr lang="fr-CH" sz="24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lnSpc>
                <a:spcPct val="115000"/>
              </a:lnSpc>
              <a:spcAft>
                <a:spcPts val="1000"/>
              </a:spcAft>
              <a:buFont typeface="Symbol" panose="05050102010706020507" pitchFamily="18" charset="2"/>
              <a:buChar char=""/>
            </a:pPr>
            <a:r>
              <a:rPr lang="ar-SA" sz="2400" b="1" dirty="0">
                <a:solidFill>
                  <a:schemeClr val="accent5"/>
                </a:solidFill>
                <a:effectLst/>
                <a:latin typeface="Calibri" panose="020F0502020204030204" pitchFamily="34" charset="0"/>
                <a:ea typeface="Calibri" panose="020F0502020204030204" pitchFamily="34" charset="0"/>
                <a:cs typeface="Calibri" panose="020F0502020204030204" pitchFamily="34" charset="0"/>
              </a:rPr>
              <a:t>استعراض</a:t>
            </a:r>
            <a:r>
              <a:rPr lang="ar-SA" sz="2400" dirty="0">
                <a:effectLst/>
                <a:latin typeface="Calibri" panose="020F0502020204030204" pitchFamily="34" charset="0"/>
                <a:ea typeface="Calibri" panose="020F0502020204030204" pitchFamily="34" charset="0"/>
                <a:cs typeface="Calibri" panose="020F0502020204030204" pitchFamily="34" charset="0"/>
              </a:rPr>
              <a:t> إجراءات السلامة المتعلقة باللقاحات، ولا سيما اللقاحات التي يجري تطويرها بوتيرة سريعة</a:t>
            </a:r>
            <a:endParaRPr lang="fr-CH" sz="24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lnSpc>
                <a:spcPct val="115000"/>
              </a:lnSpc>
              <a:spcAft>
                <a:spcPts val="1000"/>
              </a:spcAft>
              <a:buFont typeface="Symbol" panose="05050102010706020507" pitchFamily="18" charset="2"/>
              <a:buChar char=""/>
            </a:pPr>
            <a:r>
              <a:rPr lang="ar-SA" sz="2400" b="1" dirty="0">
                <a:solidFill>
                  <a:schemeClr val="accent5"/>
                </a:solidFill>
                <a:effectLst/>
                <a:latin typeface="Calibri" panose="020F0502020204030204" pitchFamily="34" charset="0"/>
                <a:ea typeface="Calibri" panose="020F0502020204030204" pitchFamily="34" charset="0"/>
                <a:cs typeface="Calibri" panose="020F0502020204030204" pitchFamily="34" charset="0"/>
              </a:rPr>
              <a:t>تأكيد الإجراءات التنظيمية </a:t>
            </a:r>
            <a:r>
              <a:rPr lang="ar-SA" sz="2400" dirty="0">
                <a:effectLst/>
                <a:latin typeface="Calibri" panose="020F0502020204030204" pitchFamily="34" charset="0"/>
                <a:ea typeface="Calibri" panose="020F0502020204030204" pitchFamily="34" charset="0"/>
                <a:cs typeface="Calibri" panose="020F0502020204030204" pitchFamily="34" charset="0"/>
              </a:rPr>
              <a:t>اللازمة للموافقة على اللقاحات</a:t>
            </a:r>
            <a:endParaRPr lang="fr-CH" sz="2400" dirty="0">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lnSpc>
                <a:spcPct val="115000"/>
              </a:lnSpc>
              <a:spcAft>
                <a:spcPts val="1000"/>
              </a:spcAft>
              <a:buFont typeface="Symbol" panose="05050102010706020507" pitchFamily="18" charset="2"/>
              <a:buChar char=""/>
            </a:pPr>
            <a:r>
              <a:rPr lang="ar-SA" sz="2400" b="1" dirty="0">
                <a:solidFill>
                  <a:schemeClr val="accent5"/>
                </a:solidFill>
                <a:effectLst/>
                <a:latin typeface="Calibri" panose="020F0502020204030204" pitchFamily="34" charset="0"/>
                <a:ea typeface="Calibri" panose="020F0502020204030204" pitchFamily="34" charset="0"/>
                <a:cs typeface="Calibri" panose="020F0502020204030204" pitchFamily="34" charset="0"/>
              </a:rPr>
              <a:t>استعراض</a:t>
            </a:r>
            <a:r>
              <a:rPr lang="ar-SA" sz="2400" dirty="0">
                <a:effectLst/>
                <a:latin typeface="Calibri" panose="020F0502020204030204" pitchFamily="34" charset="0"/>
                <a:ea typeface="Calibri" panose="020F0502020204030204" pitchFamily="34" charset="0"/>
                <a:cs typeface="Calibri" panose="020F0502020204030204" pitchFamily="34" charset="0"/>
              </a:rPr>
              <a:t> نظم رصد سلامة اللقاحات.</a:t>
            </a:r>
            <a:endParaRPr lang="en-US" sz="2400" dirty="0">
              <a:latin typeface="Calibri" panose="020F0502020204030204" pitchFamily="34" charset="0"/>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3212801" y="6714067"/>
            <a:ext cx="3780666" cy="211951"/>
          </a:xfrm>
        </p:spPr>
        <p:txBody>
          <a:bodyPr/>
          <a:lstStyle/>
          <a:p>
            <a:pPr algn="r" rtl="1"/>
            <a:r>
              <a:rPr lang="ar-SA" dirty="0"/>
              <a:t>23 كانون الأول/ديسمبر 202</a:t>
            </a:r>
            <a:endParaRPr lang="en-US" dirty="0"/>
          </a:p>
          <a:p>
            <a:pPr algn="r" rtl="1"/>
            <a:endParaRPr lang="en-US" dirty="0"/>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2.xml><?xml version="1.0" encoding="utf-8"?>
<ds:datastoreItem xmlns:ds="http://schemas.openxmlformats.org/officeDocument/2006/customXml" ds:itemID="{670A9802-686C-4537-A4EF-3D12C1362DDC}">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35799E2A-D362-4AD0-8BC8-DE45404C99C1}"/>
</file>

<file path=docProps/app.xml><?xml version="1.0" encoding="utf-8"?>
<Properties xmlns="http://schemas.openxmlformats.org/officeDocument/2006/extended-properties" xmlns:vt="http://schemas.openxmlformats.org/officeDocument/2006/docPropsVTypes">
  <TotalTime>0</TotalTime>
  <Words>3488</Words>
  <Application>Microsoft Office PowerPoint</Application>
  <PresentationFormat>Widescreen</PresentationFormat>
  <Paragraphs>526</Paragraphs>
  <Slides>37</Slides>
  <Notes>30</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Arial</vt:lpstr>
      <vt:lpstr>Arial Black</vt:lpstr>
      <vt:lpstr>Calibri</vt:lpstr>
      <vt:lpstr>Helvetica Neue</vt:lpstr>
      <vt:lpstr>Roboto</vt:lpstr>
      <vt:lpstr>Segoe UI</vt:lpstr>
      <vt:lpstr>Simplified Arabic</vt:lpstr>
      <vt:lpstr>Symbol</vt:lpstr>
      <vt:lpstr>Office Theme</vt:lpstr>
      <vt:lpstr>2_Office Theme</vt:lpstr>
      <vt:lpstr>1_Office Theme</vt:lpstr>
      <vt:lpstr>فيروس كورونا المستجد  (كوفيد-19)</vt:lpstr>
      <vt:lpstr>جدول الأعمال المقترح</vt:lpstr>
      <vt:lpstr>توجيه التأهب والاستجابة</vt:lpstr>
      <vt:lpstr>أحدث تقرير لمنظمة الصحة العالمية عن الوضع</vt:lpstr>
      <vt:lpstr>معلومات أساسية - كوفاكس</vt:lpstr>
      <vt:lpstr>المستجدات التنظيمية بشأن كوفيد-19</vt:lpstr>
      <vt:lpstr>ما هو التمرين المكتبي؟</vt:lpstr>
      <vt:lpstr>التصميم والغرض</vt:lpstr>
      <vt:lpstr>نطاق التمرين المكتبي</vt:lpstr>
      <vt:lpstr>أهداف التمرين المكتبي</vt:lpstr>
      <vt:lpstr>فريق إدارة التمرين</vt:lpstr>
      <vt:lpstr>قواعد التمرين المكتبي</vt:lpstr>
      <vt:lpstr>التمرين المكتبي: كيفية أداء الأدوار</vt:lpstr>
      <vt:lpstr>أسئلة</vt:lpstr>
      <vt:lpstr>فيروس كورونا المستجد  كوفيد-19 </vt:lpstr>
      <vt:lpstr>موجز الوضع الراهن</vt:lpstr>
      <vt:lpstr>السيناريو 1</vt:lpstr>
      <vt:lpstr>أدوار السلطات الوطنية التنظيمية في توفير سبل الحصول في الوقت المناسب على لقاحات كوفيد-19</vt:lpstr>
      <vt:lpstr>السيناريو 1- المناقشة والأسئلة</vt:lpstr>
      <vt:lpstr>السيناريو 2 – توافر اللقاحات</vt:lpstr>
      <vt:lpstr>الجلسة 2- المناقشة والأسئلة</vt:lpstr>
      <vt:lpstr>استراحة</vt:lpstr>
      <vt:lpstr>السيناريو 3</vt:lpstr>
      <vt:lpstr>الجلسة 3</vt:lpstr>
      <vt:lpstr>الجلسة 3</vt:lpstr>
      <vt:lpstr>السيناريو 4 – رصد السلامة</vt:lpstr>
      <vt:lpstr>الجلسة 4 – المناقشة والأسئلة</vt:lpstr>
      <vt:lpstr>المناقشة والتقييم </vt:lpstr>
      <vt:lpstr>PowerPoint Presentation</vt:lpstr>
      <vt:lpstr>الجزء 2 من جدول الأعمال</vt:lpstr>
      <vt:lpstr>الموارد التالية متاحة لدى منظمة الصحة العالمية</vt:lpstr>
      <vt:lpstr>استراحة</vt:lpstr>
      <vt:lpstr>تحليل نقاط القوة والثغرات</vt:lpstr>
      <vt:lpstr>خطة العمل</vt:lpstr>
      <vt:lpstr>نموذج تعقيبات المشاركين</vt:lpstr>
      <vt:lpstr>الخطوات القادمة والجلسة الختامية</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124</cp:revision>
  <dcterms:created xsi:type="dcterms:W3CDTF">2020-01-31T13:21:16Z</dcterms:created>
  <dcterms:modified xsi:type="dcterms:W3CDTF">2021-01-04T13:23:20Z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